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1457" autoAdjust="0"/>
  </p:normalViewPr>
  <p:slideViewPr>
    <p:cSldViewPr snapToGrid="0">
      <p:cViewPr varScale="1">
        <p:scale>
          <a:sx n="70" d="100"/>
          <a:sy n="70" d="100"/>
        </p:scale>
        <p:origin x="21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DFC0A-FF9F-45BB-B9D8-98646D357F72}" type="datetimeFigureOut">
              <a:rPr lang="en-NL" smtClean="0"/>
              <a:t>23/12/2021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E8C8A-679A-4420-9273-8D65F7E17F8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94589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E8C8A-679A-4420-9273-8D65F7E17F8F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42724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Uitleg:</a:t>
            </a:r>
          </a:p>
          <a:p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het </a:t>
            </a:r>
            <a:r>
              <a:rPr lang="nl-NL" sz="12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Ewe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een taal uit Ghana, heb je twee woorden voor ‘eend’: </a:t>
            </a:r>
            <a:r>
              <a:rPr lang="nl-NL" sz="12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kpaakpaa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 </a:t>
            </a:r>
            <a:r>
              <a:rPr lang="nl-NL" sz="12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dábòdábò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Het eerste klinkt als kwaken, maar hoe zit het met die tweede? Toen taalonderzoeker Diedrich </a:t>
            </a:r>
            <a:r>
              <a:rPr lang="nl-NL" sz="12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Westermann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dat vroeg kreeg hij als antwoord een demonstratie: de </a:t>
            </a:r>
            <a:r>
              <a:rPr lang="nl-NL" sz="12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Ewe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-spreker waggelde heen en weer zoals een eend loopt en sprak het woord uit: dá-</a:t>
            </a:r>
            <a:r>
              <a:rPr lang="nl-NL" sz="12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bò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-dá-</a:t>
            </a:r>
            <a:r>
              <a:rPr lang="nl-NL" sz="12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bò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De herhaalde lettergrepen en afwisselende klanken van het woord maken het een klein schilderijtje van een waggelende eend.</a:t>
            </a:r>
            <a:endParaRPr lang="en-US" i="0" dirty="0"/>
          </a:p>
          <a:p>
            <a:endParaRPr lang="en-US" dirty="0"/>
          </a:p>
          <a:p>
            <a:r>
              <a:rPr lang="en-US" i="1" dirty="0" err="1"/>
              <a:t>Bronnen</a:t>
            </a:r>
            <a:r>
              <a:rPr lang="en-US" i="1" dirty="0"/>
              <a:t> </a:t>
            </a:r>
            <a:r>
              <a:rPr lang="en-US" i="1" dirty="0" err="1"/>
              <a:t>afbeeldingen</a:t>
            </a:r>
            <a:r>
              <a:rPr lang="en-US" i="1" dirty="0"/>
              <a:t>:</a:t>
            </a:r>
          </a:p>
          <a:p>
            <a:r>
              <a:rPr lang="en-US" dirty="0"/>
              <a:t>https://commons.wikimedia.org/wiki/File:African_Black_Duck_RWD.jpg</a:t>
            </a:r>
          </a:p>
          <a:p>
            <a:r>
              <a:rPr lang="en-US" dirty="0"/>
              <a:t>https://commons.wikimedia.org/wiki/File:Ghana_Flag.svg</a:t>
            </a:r>
          </a:p>
          <a:p>
            <a:r>
              <a:rPr lang="en-US" dirty="0"/>
              <a:t>https://louisville.edu/islp/Ghana (</a:t>
            </a:r>
            <a:r>
              <a:rPr lang="en-US" dirty="0" err="1"/>
              <a:t>vermoedelijk</a:t>
            </a:r>
            <a:r>
              <a:rPr lang="en-US" baseline="0" dirty="0"/>
              <a:t> </a:t>
            </a:r>
            <a:r>
              <a:rPr lang="en-US" baseline="0" dirty="0" err="1"/>
              <a:t>niet</a:t>
            </a:r>
            <a:r>
              <a:rPr lang="en-US" baseline="0" dirty="0"/>
              <a:t> public domain, </a:t>
            </a:r>
            <a:r>
              <a:rPr lang="en-US" baseline="0" dirty="0" err="1"/>
              <a:t>alternatief</a:t>
            </a:r>
            <a:r>
              <a:rPr lang="en-US" baseline="0" dirty="0"/>
              <a:t>: https://commons.wikimedia.org/wiki/File:Locator_map_of_Ghana_in_Africa.svg)</a:t>
            </a:r>
            <a:endParaRPr lang="en-US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E8C8A-679A-4420-9273-8D65F7E17F8F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3385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Bron</a:t>
            </a:r>
            <a:r>
              <a:rPr lang="en-US" dirty="0"/>
              <a:t> </a:t>
            </a:r>
            <a:r>
              <a:rPr lang="en-US" dirty="0" err="1"/>
              <a:t>beelden</a:t>
            </a:r>
            <a:r>
              <a:rPr lang="en-US" dirty="0"/>
              <a:t>: 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Illustrated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Dictionary of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Japanese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Onomatopoeic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Expressions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van</a:t>
            </a:r>
            <a:r>
              <a:rPr lang="nl-NL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Taro</a:t>
            </a:r>
            <a:r>
              <a:rPr lang="nl-NL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Gomi</a:t>
            </a:r>
            <a:endParaRPr lang="en-US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E8C8A-679A-4420-9273-8D65F7E17F8F}" type="slidenum">
              <a:rPr lang="en-NL" smtClean="0"/>
              <a:t>3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82299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Bron</a:t>
            </a:r>
            <a:r>
              <a:rPr lang="en-US" dirty="0"/>
              <a:t> </a:t>
            </a:r>
            <a:r>
              <a:rPr lang="en-US" dirty="0" err="1"/>
              <a:t>beelden</a:t>
            </a:r>
            <a:r>
              <a:rPr lang="en-US" dirty="0"/>
              <a:t>: 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Illustrated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Dictionary of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Japanese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Onomatopoeic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Expressions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van</a:t>
            </a:r>
            <a:r>
              <a:rPr lang="nl-NL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Taro</a:t>
            </a:r>
            <a:r>
              <a:rPr lang="nl-NL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Gomi</a:t>
            </a:r>
            <a:endParaRPr lang="en-US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E8C8A-679A-4420-9273-8D65F7E17F8F}" type="slidenum">
              <a:rPr lang="en-NL" smtClean="0"/>
              <a:t>4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11406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Bron</a:t>
            </a:r>
            <a:r>
              <a:rPr lang="en-US" dirty="0"/>
              <a:t> </a:t>
            </a:r>
            <a:r>
              <a:rPr lang="en-US" dirty="0" err="1"/>
              <a:t>beelden</a:t>
            </a:r>
            <a:r>
              <a:rPr lang="en-US" dirty="0"/>
              <a:t>: 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Illustrated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Dictionary of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Japanese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Onomatopoeic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Expressions</a:t>
            </a:r>
            <a:r>
              <a:rPr lang="nl-N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van</a:t>
            </a:r>
            <a:r>
              <a:rPr lang="nl-NL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Taro</a:t>
            </a:r>
            <a:r>
              <a:rPr lang="nl-NL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Gomi</a:t>
            </a:r>
            <a:endParaRPr lang="en-US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E8C8A-679A-4420-9273-8D65F7E17F8F}" type="slidenum">
              <a:rPr lang="en-NL" smtClean="0"/>
              <a:t>5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73082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D0E31-98E0-4E49-ADF0-9071F2637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DF876DF-EDBD-4C0F-9E53-F34788C1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6211B-03ED-4CBC-B591-A345DC5EE3A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2BE6961-F226-49B8-A823-E1C82BAF4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63D77C3-6CB4-4CC2-A205-86627D787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4E0B-C989-413A-99AD-D11807269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0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8A27A2B-A6BD-4B4C-AAB8-2A1976A19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6A2FB7-DBD6-40C3-B109-CF4D04D8F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8759ED-AD01-45A5-AEB5-FE8088824C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6211B-03ED-4CBC-B591-A345DC5EE3A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98C612-5845-40DA-B025-6CD06ADDD1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E61B30-918F-4185-BAF6-BE6E7D7D1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34E0B-C989-413A-99AD-D11807269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3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0CAD9EC7-99C6-4EBF-AC9B-DD86B0F17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400"/>
              <a:t>Schilderen met klank</a:t>
            </a:r>
            <a:endParaRPr lang="nl-NL" sz="4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116FBF14-14AA-4138-889B-07ECAB07C72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56127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064C97DA-FAF3-4E2D-BD0F-0E6A4A239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19F62F66-B689-4276-B5C2-64DE87B4176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4038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90A8CBFC-B78F-4AC7-8D11-5FFF10C43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Welke Japanse woorden horen bij de bewegingen?</a:t>
            </a: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86C3882-8486-403C-83A7-3BFDC7A7D56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99739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09B0E1E1-C2FA-4E70-9850-F9BDF75A4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Antwoorden:</a:t>
            </a: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B95E6C4-EA84-4E35-84FC-B4098B8045E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42402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8E94CDAD-A307-46B9-B673-0A28C729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In het Nederlands hebben we dit soort woorden ook</a:t>
            </a: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EEDD9B0-95B5-4749-917E-4503A9C460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2205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Widescreen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Schilderen met klank</vt:lpstr>
      <vt:lpstr>PowerPoint Presentation</vt:lpstr>
      <vt:lpstr>Welke Japanse woorden horen bij de bewegingen?</vt:lpstr>
      <vt:lpstr>Antwoorden:</vt:lpstr>
      <vt:lpstr>In het Nederlands hebben we dit soort woorden 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Schilderen met klank</dc:title>
  <dc:creator>Bommel, E. van (Eef)</dc:creator>
  <cp:lastModifiedBy>Hanne Kause</cp:lastModifiedBy>
  <cp:revision>2</cp:revision>
  <dcterms:created xsi:type="dcterms:W3CDTF">2021-12-13T13:29:43Z</dcterms:created>
  <dcterms:modified xsi:type="dcterms:W3CDTF">2021-12-23T17:08:04Z</dcterms:modified>
</cp:coreProperties>
</file>