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063" autoAdjust="0"/>
  </p:normalViewPr>
  <p:slideViewPr>
    <p:cSldViewPr snapToGrid="0">
      <p:cViewPr varScale="1">
        <p:scale>
          <a:sx n="81" d="100"/>
          <a:sy n="81" d="100"/>
        </p:scale>
        <p:origin x="96" y="4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E6517C-A82B-4198-95BD-29A024BBA530}" type="datetimeFigureOut">
              <a:rPr lang="en-US" smtClean="0"/>
              <a:t>10-11-2022</a:t>
            </a:fld>
            <a:endParaRPr lang="en-US"/>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937910-0595-47C1-AE50-FEF688F331EB}" type="slidenum">
              <a:rPr lang="en-US" smtClean="0"/>
              <a:t>‹nr.›</a:t>
            </a:fld>
            <a:endParaRPr lang="en-US"/>
          </a:p>
        </p:txBody>
      </p:sp>
    </p:spTree>
    <p:extLst>
      <p:ext uri="{BB962C8B-B14F-4D97-AF65-F5344CB8AC3E}">
        <p14:creationId xmlns:p14="http://schemas.microsoft.com/office/powerpoint/2010/main" val="31404211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8" Type="http://schemas.openxmlformats.org/officeDocument/2006/relationships/hyperlink" Target="https://www.nu.nl/coronavirus/6084773/waarom-ook-rutte-kritiek-krijgt-als-de-koning-iets-doet-wat-omstreden-is.html" TargetMode="External"/><Relationship Id="rId3" Type="http://schemas.openxmlformats.org/officeDocument/2006/relationships/hyperlink" Target="https://jeugdjournaal.nl/artikel/2353185-koning-in-speciale-videoboodschap-het-doet-pijn.html" TargetMode="External"/><Relationship Id="rId7" Type="http://schemas.openxmlformats.org/officeDocument/2006/relationships/hyperlink" Target="file:///\\wkru-srv.science.ru.nl\wkru\Boeken\Boek%2012\H2%20Koning\Paragraaf%202\Bijlagen\Act%202\_anchor_2','_com_2" TargetMode="External"/><Relationship Id="rId2" Type="http://schemas.openxmlformats.org/officeDocument/2006/relationships/slide" Target="../slides/slide1.xml"/><Relationship Id="rId1" Type="http://schemas.openxmlformats.org/officeDocument/2006/relationships/notesMaster" Target="../notesMasters/notesMaster1.xml"/><Relationship Id="rId6" Type="http://schemas.openxmlformats.org/officeDocument/2006/relationships/hyperlink" Target="#_msocom_2"/><Relationship Id="rId5" Type="http://schemas.openxmlformats.org/officeDocument/2006/relationships/hyperlink" Target="https://www.youtube.com/watch?v=3jnZm3cu-tQ" TargetMode="External"/><Relationship Id="rId4" Type="http://schemas.openxmlformats.org/officeDocument/2006/relationships/hyperlink" Target="https://www.youtube.com/watch?v=75P5knOQt8I"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kern="1200" dirty="0">
                <a:solidFill>
                  <a:schemeClr val="tx1"/>
                </a:solidFill>
                <a:effectLst/>
                <a:latin typeface="+mn-lt"/>
                <a:ea typeface="+mn-ea"/>
                <a:cs typeface="+mn-cs"/>
              </a:rPr>
              <a:t>In deze voorbeeldgebeurtenis komt het onderwerp </a:t>
            </a:r>
            <a:r>
              <a:rPr lang="nl-NL" sz="1200" i="1" kern="1200" dirty="0">
                <a:solidFill>
                  <a:schemeClr val="tx1"/>
                </a:solidFill>
                <a:effectLst/>
                <a:latin typeface="+mn-lt"/>
                <a:ea typeface="+mn-ea"/>
                <a:cs typeface="+mn-cs"/>
              </a:rPr>
              <a:t>ministeriële verantwoordelijkheid </a:t>
            </a:r>
            <a:r>
              <a:rPr lang="nl-NL" sz="1200" i="0" kern="1200" dirty="0">
                <a:solidFill>
                  <a:schemeClr val="tx1"/>
                </a:solidFill>
                <a:effectLst/>
                <a:latin typeface="+mn-lt"/>
                <a:ea typeface="+mn-ea"/>
                <a:cs typeface="+mn-cs"/>
              </a:rPr>
              <a:t>naar voren. </a:t>
            </a:r>
          </a:p>
          <a:p>
            <a:endParaRPr lang="nl-NL" sz="1200" i="0" kern="1200" dirty="0">
              <a:solidFill>
                <a:schemeClr val="tx1"/>
              </a:solidFill>
              <a:effectLst/>
              <a:latin typeface="+mn-lt"/>
              <a:ea typeface="+mn-ea"/>
              <a:cs typeface="+mn-cs"/>
            </a:endParaRPr>
          </a:p>
          <a:p>
            <a:r>
              <a:rPr lang="nl-NL" sz="1200" i="0" kern="1200" dirty="0">
                <a:solidFill>
                  <a:schemeClr val="tx1"/>
                </a:solidFill>
                <a:effectLst/>
                <a:latin typeface="+mn-lt"/>
                <a:ea typeface="+mn-ea"/>
                <a:cs typeface="+mn-cs"/>
              </a:rPr>
              <a:t>Bespreek met de leerlingen hoe ze op zoek kunnen gaan naar bronnen over deze gebeurtenis. </a:t>
            </a:r>
          </a:p>
          <a:p>
            <a:r>
              <a:rPr lang="nl-NL" sz="1200" i="0" kern="1200" dirty="0">
                <a:solidFill>
                  <a:schemeClr val="tx1"/>
                </a:solidFill>
                <a:effectLst/>
                <a:latin typeface="+mn-lt"/>
                <a:ea typeface="+mn-ea"/>
                <a:cs typeface="+mn-cs"/>
              </a:rPr>
              <a:t>Dit zijn artikelen die gevonden kunnen worden bij het jeugdjournaal, op YouTube en op nu.nl:</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nl-NL" altLang="en-NL"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3"/>
              </a:rPr>
              <a:t>https://jeugdjournaal.nl/artikel/2353185-koning-in-speciale-videoboodschap-het-doet-pijn.html</a:t>
            </a:r>
            <a:endParaRPr kumimoji="0" lang="nl-NL" altLang="en-NL" sz="800" b="0" i="0" u="none" strike="noStrike" cap="none" normalizeH="0" baseline="0" dirty="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nl-NL" altLang="en-NL" sz="1050" b="0" i="0" u="none" strike="noStrike" cap="none" normalizeH="0" baseline="0" dirty="0">
                <a:ln>
                  <a:noFill/>
                </a:ln>
                <a:solidFill>
                  <a:srgbClr val="954F72"/>
                </a:solidFill>
                <a:effectLst/>
                <a:latin typeface="inherit"/>
                <a:ea typeface="Calibri" panose="020F0502020204030204" pitchFamily="34" charset="0"/>
                <a:cs typeface="Calibri" panose="020F0502020204030204" pitchFamily="34" charset="0"/>
                <a:hlinkClick r:id="rId4"/>
              </a:rPr>
              <a:t>https://www.youtube.com/watch?v=75P5knOQt8I</a:t>
            </a:r>
            <a:r>
              <a:rPr kumimoji="0" lang="nl-NL" altLang="en-NL" sz="105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kumimoji="0" lang="nl-NL" altLang="en-NL" sz="12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nl-NL" altLang="en-NL" sz="1050" b="0" i="0" u="none" strike="noStrike" cap="none" normalizeH="0" baseline="0" dirty="0">
                <a:ln>
                  <a:noFill/>
                </a:ln>
                <a:solidFill>
                  <a:srgbClr val="954F72"/>
                </a:solidFill>
                <a:effectLst/>
                <a:latin typeface="inherit"/>
                <a:ea typeface="Calibri" panose="020F0502020204030204" pitchFamily="34" charset="0"/>
                <a:cs typeface="Calibri" panose="020F0502020204030204" pitchFamily="34" charset="0"/>
                <a:hlinkClick r:id="rId5"/>
              </a:rPr>
              <a:t>https://www.youtube.com/watch?v=3jnZm3cu-tQ</a:t>
            </a:r>
            <a:r>
              <a:rPr kumimoji="0" lang="nl-NL" altLang="en-NL" sz="800" b="0" i="0" u="sng" strike="noStrike" cap="none" normalizeH="0" baseline="0" dirty="0">
                <a:ln>
                  <a:noFill/>
                </a:ln>
                <a:solidFill>
                  <a:srgbClr val="954F72"/>
                </a:solidFill>
                <a:effectLst/>
                <a:latin typeface="Calibri" panose="020F0502020204030204" pitchFamily="34" charset="0"/>
                <a:ea typeface="Calibri" panose="020F0502020204030204" pitchFamily="34" charset="0"/>
                <a:cs typeface="Times New Roman" panose="02020603050405020304" pitchFamily="18" charset="0"/>
                <a:hlinkClick r:id="rId6"/>
                <a:hlinkMouseOver r:id="rId7"/>
              </a:rPr>
              <a:t>[</a:t>
            </a:r>
            <a:r>
              <a:rPr kumimoji="0" lang="nl-NL" altLang="en-NL" sz="800" b="0" i="0" u="sng" strike="noStrike" cap="none" normalizeH="0" baseline="0" dirty="0" bmk="">
                <a:ln>
                  <a:noFill/>
                </a:ln>
                <a:solidFill>
                  <a:srgbClr val="954F72"/>
                </a:solidFill>
                <a:effectLst/>
                <a:latin typeface="Calibri" panose="020F0502020204030204" pitchFamily="34" charset="0"/>
                <a:ea typeface="Calibri" panose="020F0502020204030204" pitchFamily="34" charset="0"/>
                <a:cs typeface="Times New Roman" panose="02020603050405020304" pitchFamily="18" charset="0"/>
                <a:hlinkClick r:id="rId6"/>
                <a:hlinkMouseOver r:id="rId7"/>
              </a:rPr>
              <a:t>HB2]</a:t>
            </a:r>
            <a:r>
              <a:rPr kumimoji="0" lang="nl-NL" altLang="en-NL" sz="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nl-NL" altLang="en-NL" sz="800" b="0" i="0" u="none" strike="noStrike" cap="none" normalizeH="0" baseline="0" dirty="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nl-NL" altLang="en-NL"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8"/>
              </a:rPr>
              <a:t>https://www.nu.nl/coronavirus/6084773/waarom-ook-rutte-kritiek-krijgt-als-de-koning-iets-doet-wat-omstreden-is.html</a:t>
            </a:r>
            <a:endParaRPr lang="nl-NL" sz="1200" i="0" kern="1200" dirty="0">
              <a:solidFill>
                <a:schemeClr val="tx1"/>
              </a:solidFill>
              <a:effectLst/>
              <a:latin typeface="+mn-lt"/>
              <a:ea typeface="+mn-ea"/>
              <a:cs typeface="+mn-cs"/>
            </a:endParaRPr>
          </a:p>
          <a:p>
            <a:endParaRPr lang="nl-NL" sz="1200" i="0" kern="1200" dirty="0">
              <a:solidFill>
                <a:schemeClr val="tx1"/>
              </a:solidFill>
              <a:effectLst/>
              <a:latin typeface="+mn-lt"/>
              <a:ea typeface="+mn-ea"/>
              <a:cs typeface="+mn-cs"/>
            </a:endParaRPr>
          </a:p>
          <a:p>
            <a:r>
              <a:rPr lang="nl-NL" sz="1200" i="0" kern="1200" dirty="0">
                <a:solidFill>
                  <a:schemeClr val="tx1"/>
                </a:solidFill>
                <a:effectLst/>
                <a:latin typeface="+mn-lt"/>
                <a:ea typeface="+mn-ea"/>
                <a:cs typeface="+mn-cs"/>
              </a:rPr>
              <a:t>Vul daarna gezamenlijk het werkblad in, zie uitleg hieronder:</a:t>
            </a:r>
          </a:p>
          <a:p>
            <a:endParaRPr lang="nl-NL" sz="1200" kern="1200" dirty="0">
              <a:solidFill>
                <a:schemeClr val="tx1"/>
              </a:solidFill>
              <a:effectLst/>
              <a:latin typeface="+mn-lt"/>
              <a:ea typeface="+mn-ea"/>
              <a:cs typeface="+mn-cs"/>
            </a:endParaRPr>
          </a:p>
          <a:p>
            <a:r>
              <a:rPr lang="nl-NL" sz="1200" b="1" kern="1200" dirty="0">
                <a:solidFill>
                  <a:schemeClr val="tx1"/>
                </a:solidFill>
                <a:effectLst/>
                <a:latin typeface="+mn-lt"/>
                <a:ea typeface="+mn-ea"/>
                <a:cs typeface="+mn-cs"/>
              </a:rPr>
              <a:t>Wat is er gebeurd? </a:t>
            </a:r>
            <a:endParaRPr lang="en-NL" sz="1200" b="1"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a:t>
            </a:r>
            <a:r>
              <a:rPr lang="nl-NL" sz="1200" i="1" kern="1200" dirty="0">
                <a:solidFill>
                  <a:schemeClr val="tx1"/>
                </a:solidFill>
                <a:effectLst/>
                <a:latin typeface="+mn-lt"/>
                <a:ea typeface="+mn-ea"/>
                <a:cs typeface="+mn-cs"/>
              </a:rPr>
              <a:t>Hier gaan we uitzoeken wat er precies is gebeurd. Gaat de Koning ergens op bezoek? Moet hij zijn handtekening zetten? Of heeft hij een speech gegeven? In dit geval is de Koning met zijn gezin op vakantie gegaan naar Griekenland, terwijl de regering tegen de bevolking heeft gezegd dat ze niet naar het buitenland mochten reizen vanwege het Coronavirus. Omdat er veel mensen boos waren hierover, is de Koning met zijn gezin teruggekomen naar Nederland. Hij heeft toen samen met koningin Maxima zijn excuses aangeboden op tv.”</a:t>
            </a:r>
            <a:endParaRPr lang="en-NL" sz="1200" kern="1200" dirty="0">
              <a:solidFill>
                <a:schemeClr val="tx1"/>
              </a:solidFill>
              <a:effectLst/>
              <a:latin typeface="+mn-lt"/>
              <a:ea typeface="+mn-ea"/>
              <a:cs typeface="+mn-cs"/>
            </a:endParaRPr>
          </a:p>
          <a:p>
            <a:r>
              <a:rPr lang="nl-NL" sz="1200" i="1" kern="1200" dirty="0">
                <a:solidFill>
                  <a:schemeClr val="tx1"/>
                </a:solidFill>
                <a:effectLst/>
                <a:latin typeface="+mn-lt"/>
                <a:ea typeface="+mn-ea"/>
                <a:cs typeface="+mn-cs"/>
              </a:rPr>
              <a:t> </a:t>
            </a:r>
            <a:endParaRPr lang="en-NL" sz="1200" kern="1200" dirty="0">
              <a:solidFill>
                <a:schemeClr val="tx1"/>
              </a:solidFill>
              <a:effectLst/>
              <a:latin typeface="+mn-lt"/>
              <a:ea typeface="+mn-ea"/>
              <a:cs typeface="+mn-cs"/>
            </a:endParaRPr>
          </a:p>
          <a:p>
            <a:r>
              <a:rPr lang="nl-NL" sz="1200" b="1" kern="1200" dirty="0">
                <a:solidFill>
                  <a:schemeClr val="tx1"/>
                </a:solidFill>
                <a:effectLst/>
                <a:latin typeface="+mn-lt"/>
                <a:ea typeface="+mn-ea"/>
                <a:cs typeface="+mn-cs"/>
              </a:rPr>
              <a:t>Wat voor soort gebeurtenis is het? </a:t>
            </a:r>
            <a:endParaRPr lang="en-NL" sz="1200" b="1"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a:t>
            </a:r>
            <a:r>
              <a:rPr lang="nl-NL" sz="1200" i="1" kern="1200" dirty="0">
                <a:solidFill>
                  <a:schemeClr val="tx1"/>
                </a:solidFill>
                <a:effectLst/>
                <a:latin typeface="+mn-lt"/>
                <a:ea typeface="+mn-ea"/>
                <a:cs typeface="+mn-cs"/>
              </a:rPr>
              <a:t>Dit gaat over de vakantie van de Koning, dus daarom kruis ik ‘Sport, vakantie of iets anders privé’ aan.”</a:t>
            </a:r>
            <a:endParaRPr lang="en-NL" sz="1200"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 </a:t>
            </a:r>
            <a:endParaRPr lang="en-NL" sz="1200" kern="1200" dirty="0">
              <a:solidFill>
                <a:schemeClr val="tx1"/>
              </a:solidFill>
              <a:effectLst/>
              <a:latin typeface="+mn-lt"/>
              <a:ea typeface="+mn-ea"/>
              <a:cs typeface="+mn-cs"/>
            </a:endParaRPr>
          </a:p>
          <a:p>
            <a:r>
              <a:rPr lang="nl-NL" sz="1200" b="1" kern="1200" dirty="0">
                <a:solidFill>
                  <a:schemeClr val="tx1"/>
                </a:solidFill>
                <a:effectLst/>
                <a:latin typeface="+mn-lt"/>
                <a:ea typeface="+mn-ea"/>
                <a:cs typeface="+mn-cs"/>
              </a:rPr>
              <a:t>Welke rol heeft de Koning? </a:t>
            </a:r>
            <a:endParaRPr lang="en-NL" sz="1200" b="1"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a:t>
            </a:r>
            <a:r>
              <a:rPr lang="nl-NL" sz="1200" i="1" kern="1200" dirty="0">
                <a:solidFill>
                  <a:schemeClr val="tx1"/>
                </a:solidFill>
                <a:effectLst/>
                <a:latin typeface="+mn-lt"/>
                <a:ea typeface="+mn-ea"/>
                <a:cs typeface="+mn-cs"/>
              </a:rPr>
              <a:t>Als de Koning iets doet voor de ministers, dan is hij in zijn rol als onderdeel van de regering. Als hij op staatsbezoek gaat, bijvoorbeeld naar het buitenland of als hij een bedrijf of school bezoekt in Nederland, dan is hij in zijn rol als staatshoofd. Bij deze gebeurtenis gaat het over de Koning in zijn eigen privé leven, dus is hij in de rol van privépersoon.”</a:t>
            </a:r>
            <a:endParaRPr lang="en-NL" sz="1200"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 </a:t>
            </a:r>
            <a:endParaRPr lang="en-NL" sz="1200" kern="1200" dirty="0">
              <a:solidFill>
                <a:schemeClr val="tx1"/>
              </a:solidFill>
              <a:effectLst/>
              <a:latin typeface="+mn-lt"/>
              <a:ea typeface="+mn-ea"/>
              <a:cs typeface="+mn-cs"/>
            </a:endParaRPr>
          </a:p>
          <a:p>
            <a:r>
              <a:rPr lang="nl-NL" sz="1200" b="1" kern="1200" dirty="0">
                <a:solidFill>
                  <a:schemeClr val="tx1"/>
                </a:solidFill>
                <a:effectLst/>
                <a:latin typeface="+mn-lt"/>
                <a:ea typeface="+mn-ea"/>
                <a:cs typeface="+mn-cs"/>
              </a:rPr>
              <a:t>Doen de ministers ook iets? Zo ja, wat? </a:t>
            </a:r>
            <a:endParaRPr lang="en-NL" sz="1200" b="1" kern="1200" dirty="0">
              <a:solidFill>
                <a:schemeClr val="tx1"/>
              </a:solidFill>
              <a:effectLst/>
              <a:latin typeface="+mn-lt"/>
              <a:ea typeface="+mn-ea"/>
              <a:cs typeface="+mn-cs"/>
            </a:endParaRPr>
          </a:p>
          <a:p>
            <a:r>
              <a:rPr lang="nl-NL" sz="1200" i="1" kern="1200" dirty="0">
                <a:solidFill>
                  <a:schemeClr val="tx1"/>
                </a:solidFill>
                <a:effectLst/>
                <a:latin typeface="+mn-lt"/>
                <a:ea typeface="+mn-ea"/>
                <a:cs typeface="+mn-cs"/>
              </a:rPr>
              <a:t>“In de video’s en artikelen hebben we gezien dat Minister President Rutte verantwoordelijk was voor de vakantie van de Koning. Hij kreeg daarom de schuld van deze beslissing.”</a:t>
            </a:r>
            <a:endParaRPr lang="en-NL" sz="1200"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 </a:t>
            </a:r>
            <a:endParaRPr lang="en-NL" sz="1200" kern="1200" dirty="0">
              <a:solidFill>
                <a:schemeClr val="tx1"/>
              </a:solidFill>
              <a:effectLst/>
              <a:latin typeface="+mn-lt"/>
              <a:ea typeface="+mn-ea"/>
              <a:cs typeface="+mn-cs"/>
            </a:endParaRPr>
          </a:p>
          <a:p>
            <a:r>
              <a:rPr lang="nl-NL" sz="1200" b="1" kern="1200" dirty="0">
                <a:solidFill>
                  <a:schemeClr val="tx1"/>
                </a:solidFill>
                <a:effectLst/>
                <a:latin typeface="+mn-lt"/>
                <a:ea typeface="+mn-ea"/>
                <a:cs typeface="+mn-cs"/>
              </a:rPr>
              <a:t>Voor wie is het belangrijk? </a:t>
            </a:r>
            <a:endParaRPr lang="en-NL" sz="1200" b="1"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a:t>
            </a:r>
            <a:r>
              <a:rPr lang="nl-NL" sz="1200" i="1" kern="1200" dirty="0">
                <a:solidFill>
                  <a:schemeClr val="tx1"/>
                </a:solidFill>
                <a:effectLst/>
                <a:latin typeface="+mn-lt"/>
                <a:ea typeface="+mn-ea"/>
                <a:cs typeface="+mn-cs"/>
              </a:rPr>
              <a:t>Mensen in Nederland zijn boos omdat ze vinden dat de Koning zich aan dezelfde regels zou moeten houden als de rest van de Nederlanders. Het gaat dus over of het eerlijk is dat hij op vakantie gaat. Daarom kruis ik hier aan dat het belangrijk is voor de Koning zelf, omdat hij zijn privévakantie moest onderbreken.”</a:t>
            </a:r>
            <a:r>
              <a:rPr lang="nl-NL" sz="1200" kern="1200" dirty="0">
                <a:solidFill>
                  <a:schemeClr val="tx1"/>
                </a:solidFill>
                <a:effectLst/>
                <a:latin typeface="+mn-lt"/>
                <a:ea typeface="+mn-ea"/>
                <a:cs typeface="+mn-cs"/>
              </a:rPr>
              <a:t>  </a:t>
            </a:r>
            <a:endParaRPr lang="en-NL" sz="1200" kern="1200" dirty="0">
              <a:solidFill>
                <a:schemeClr val="tx1"/>
              </a:solidFill>
              <a:effectLst/>
              <a:latin typeface="+mn-lt"/>
              <a:ea typeface="+mn-ea"/>
              <a:cs typeface="+mn-cs"/>
            </a:endParaRPr>
          </a:p>
          <a:p>
            <a:endParaRPr lang="en-US" dirty="0"/>
          </a:p>
        </p:txBody>
      </p:sp>
      <p:sp>
        <p:nvSpPr>
          <p:cNvPr id="4" name="Tijdelijke aanduiding voor dianummer 3"/>
          <p:cNvSpPr>
            <a:spLocks noGrp="1"/>
          </p:cNvSpPr>
          <p:nvPr>
            <p:ph type="sldNum" sz="quarter" idx="5"/>
          </p:nvPr>
        </p:nvSpPr>
        <p:spPr/>
        <p:txBody>
          <a:bodyPr/>
          <a:lstStyle/>
          <a:p>
            <a:fld id="{80937910-0595-47C1-AE50-FEF688F331EB}" type="slidenum">
              <a:rPr lang="en-US" smtClean="0"/>
              <a:t>1</a:t>
            </a:fld>
            <a:endParaRPr lang="en-US"/>
          </a:p>
        </p:txBody>
      </p:sp>
    </p:spTree>
    <p:extLst>
      <p:ext uri="{BB962C8B-B14F-4D97-AF65-F5344CB8AC3E}">
        <p14:creationId xmlns:p14="http://schemas.microsoft.com/office/powerpoint/2010/main" val="8124927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D315CA-54C2-4459-AF0E-DB7805C62A4B}"/>
              </a:ext>
            </a:extLst>
          </p:cNvPr>
          <p:cNvSpPr>
            <a:spLocks noGrp="1"/>
          </p:cNvSpPr>
          <p:nvPr>
            <p:ph type="title"/>
          </p:nvPr>
        </p:nvSpPr>
        <p:spPr/>
        <p:txBody>
          <a:bodyPr/>
          <a:lstStyle/>
          <a:p>
            <a:r>
              <a:rPr lang="nl-NL"/>
              <a:t>Klik om stijl te bewerken</a:t>
            </a:r>
            <a:endParaRPr lang="en-US"/>
          </a:p>
        </p:txBody>
      </p:sp>
      <p:sp>
        <p:nvSpPr>
          <p:cNvPr id="3" name="Tijdelijke aanduiding voor datum 2">
            <a:extLst>
              <a:ext uri="{FF2B5EF4-FFF2-40B4-BE49-F238E27FC236}">
                <a16:creationId xmlns:a16="http://schemas.microsoft.com/office/drawing/2014/main" id="{C0873A4B-1556-4010-8C58-5EFE079491F0}"/>
              </a:ext>
            </a:extLst>
          </p:cNvPr>
          <p:cNvSpPr>
            <a:spLocks noGrp="1"/>
          </p:cNvSpPr>
          <p:nvPr>
            <p:ph type="dt" sz="half" idx="10"/>
          </p:nvPr>
        </p:nvSpPr>
        <p:spPr/>
        <p:txBody>
          <a:bodyPr/>
          <a:lstStyle/>
          <a:p>
            <a:fld id="{BB82AB2C-3B74-4819-94E3-667D7B6415A9}" type="datetimeFigureOut">
              <a:rPr lang="en-US" smtClean="0"/>
              <a:t>10-11-2022</a:t>
            </a:fld>
            <a:endParaRPr lang="en-US"/>
          </a:p>
        </p:txBody>
      </p:sp>
      <p:sp>
        <p:nvSpPr>
          <p:cNvPr id="4" name="Tijdelijke aanduiding voor voettekst 3">
            <a:extLst>
              <a:ext uri="{FF2B5EF4-FFF2-40B4-BE49-F238E27FC236}">
                <a16:creationId xmlns:a16="http://schemas.microsoft.com/office/drawing/2014/main" id="{CD16E3B2-7AC1-4F0E-97F7-D529010EB028}"/>
              </a:ext>
            </a:extLst>
          </p:cNvPr>
          <p:cNvSpPr>
            <a:spLocks noGrp="1"/>
          </p:cNvSpPr>
          <p:nvPr>
            <p:ph type="ftr" sz="quarter" idx="11"/>
          </p:nvPr>
        </p:nvSpPr>
        <p:spPr/>
        <p:txBody>
          <a:bodyPr/>
          <a:lstStyle/>
          <a:p>
            <a:endParaRPr lang="en-US"/>
          </a:p>
        </p:txBody>
      </p:sp>
      <p:sp>
        <p:nvSpPr>
          <p:cNvPr id="5" name="Tijdelijke aanduiding voor dianummer 4">
            <a:extLst>
              <a:ext uri="{FF2B5EF4-FFF2-40B4-BE49-F238E27FC236}">
                <a16:creationId xmlns:a16="http://schemas.microsoft.com/office/drawing/2014/main" id="{EC3D144F-2522-4BA7-A625-B1AE221466CD}"/>
              </a:ext>
            </a:extLst>
          </p:cNvPr>
          <p:cNvSpPr>
            <a:spLocks noGrp="1"/>
          </p:cNvSpPr>
          <p:nvPr>
            <p:ph type="sldNum" sz="quarter" idx="12"/>
          </p:nvPr>
        </p:nvSpPr>
        <p:spPr/>
        <p:txBody>
          <a:bodyPr/>
          <a:lstStyle/>
          <a:p>
            <a:fld id="{F210646C-7F15-4615-9F51-57E1D47F3D92}" type="slidenum">
              <a:rPr lang="en-US" smtClean="0"/>
              <a:t>‹nr.›</a:t>
            </a:fld>
            <a:endParaRPr lang="en-US"/>
          </a:p>
        </p:txBody>
      </p:sp>
    </p:spTree>
    <p:extLst>
      <p:ext uri="{BB962C8B-B14F-4D97-AF65-F5344CB8AC3E}">
        <p14:creationId xmlns:p14="http://schemas.microsoft.com/office/powerpoint/2010/main" val="3971643568"/>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EDEBC1D6-D389-47C4-83EA-E8203A3A78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endParaRPr lang="en-US"/>
          </a:p>
        </p:txBody>
      </p:sp>
      <p:sp>
        <p:nvSpPr>
          <p:cNvPr id="3" name="Tijdelijke aanduiding voor tekst 2">
            <a:extLst>
              <a:ext uri="{FF2B5EF4-FFF2-40B4-BE49-F238E27FC236}">
                <a16:creationId xmlns:a16="http://schemas.microsoft.com/office/drawing/2014/main" id="{26BADF6B-D608-4941-867B-079F4CB57E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a:extLst>
              <a:ext uri="{FF2B5EF4-FFF2-40B4-BE49-F238E27FC236}">
                <a16:creationId xmlns:a16="http://schemas.microsoft.com/office/drawing/2014/main" id="{7F45CBB2-C365-4D56-AE0B-5E791A6608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82AB2C-3B74-4819-94E3-667D7B6415A9}" type="datetimeFigureOut">
              <a:rPr lang="en-US" smtClean="0"/>
              <a:t>10-11-2022</a:t>
            </a:fld>
            <a:endParaRPr lang="en-US"/>
          </a:p>
        </p:txBody>
      </p:sp>
      <p:sp>
        <p:nvSpPr>
          <p:cNvPr id="5" name="Tijdelijke aanduiding voor voettekst 4">
            <a:extLst>
              <a:ext uri="{FF2B5EF4-FFF2-40B4-BE49-F238E27FC236}">
                <a16:creationId xmlns:a16="http://schemas.microsoft.com/office/drawing/2014/main" id="{97DC4EDB-1FD7-44B1-85D6-297B35001D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Tijdelijke aanduiding voor dianummer 5">
            <a:extLst>
              <a:ext uri="{FF2B5EF4-FFF2-40B4-BE49-F238E27FC236}">
                <a16:creationId xmlns:a16="http://schemas.microsoft.com/office/drawing/2014/main" id="{32DAC6F7-5FC7-421D-B7BB-3C0A9AA77E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10646C-7F15-4615-9F51-57E1D47F3D92}" type="slidenum">
              <a:rPr lang="en-US" smtClean="0"/>
              <a:t>‹nr.›</a:t>
            </a:fld>
            <a:endParaRPr lang="en-US"/>
          </a:p>
        </p:txBody>
      </p:sp>
    </p:spTree>
    <p:extLst>
      <p:ext uri="{BB962C8B-B14F-4D97-AF65-F5344CB8AC3E}">
        <p14:creationId xmlns:p14="http://schemas.microsoft.com/office/powerpoint/2010/main" val="3834601827"/>
      </p:ext>
    </p:extLst>
  </p:cSld>
  <p:clrMap bg1="lt1" tx1="dk1" bg2="lt2" tx2="dk2" accent1="accent1" accent2="accent2" accent3="accent3" accent4="accent4" accent5="accent5" accent6="accent6" hlink="hlink" folHlink="folHlink"/>
  <p:sldLayoutIdLst>
    <p:sldLayoutId id="2147483654"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el 1" hidden="1">
            <a:extLst>
              <a:ext uri="{FF2B5EF4-FFF2-40B4-BE49-F238E27FC236}">
                <a16:creationId xmlns:a16="http://schemas.microsoft.com/office/drawing/2014/main" id="{B0861257-72F1-408E-9722-B41702DDB303}"/>
              </a:ext>
            </a:extLst>
          </p:cNvPr>
          <p:cNvSpPr>
            <a:spLocks noGrp="1"/>
          </p:cNvSpPr>
          <p:nvPr>
            <p:ph type="title"/>
          </p:nvPr>
        </p:nvSpPr>
        <p:spPr/>
        <p:txBody>
          <a:bodyPr/>
          <a:lstStyle/>
          <a:p>
            <a:endParaRPr lang="en-US"/>
          </a:p>
        </p:txBody>
      </p:sp>
      <p:pic>
        <p:nvPicPr>
          <p:cNvPr id="3" name="Afbeelding 2">
            <a:extLst>
              <a:ext uri="{FF2B5EF4-FFF2-40B4-BE49-F238E27FC236}">
                <a16:creationId xmlns:a16="http://schemas.microsoft.com/office/drawing/2014/main" id="{E50DED94-DC3E-4ED3-B080-0212B040CD63}"/>
              </a:ext>
            </a:extLst>
          </p:cNvPr>
          <p:cNvPicPr/>
          <p:nvPr/>
        </p:nvPicPr>
        <p:blipFill>
          <a:blip r:embed="rId3"/>
          <a:stretch>
            <a:fillRect/>
          </a:stretch>
        </p:blipFill>
        <p:spPr>
          <a:xfrm>
            <a:off x="0" y="0"/>
            <a:ext cx="12192000" cy="6858000"/>
          </a:xfrm>
          <a:prstGeom prst="rect">
            <a:avLst/>
          </a:prstGeom>
        </p:spPr>
      </p:pic>
    </p:spTree>
    <p:extLst>
      <p:ext uri="{BB962C8B-B14F-4D97-AF65-F5344CB8AC3E}">
        <p14:creationId xmlns:p14="http://schemas.microsoft.com/office/powerpoint/2010/main" val="2824341818"/>
      </p:ext>
    </p:extLst>
  </p:cSld>
  <p:clrMapOvr>
    <a:masterClrMapping/>
  </p:clrMapOvr>
  <p:transition/>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71</Words>
  <Application>Microsoft Office PowerPoint</Application>
  <PresentationFormat>Breedbeeld</PresentationFormat>
  <Paragraphs>26</Paragraphs>
  <Slides>1</Slides>
  <Notes>1</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vt:i4>
      </vt:variant>
    </vt:vector>
  </HeadingPairs>
  <TitlesOfParts>
    <vt:vector size="6" baseType="lpstr">
      <vt:lpstr>Arial</vt:lpstr>
      <vt:lpstr>Calibri</vt:lpstr>
      <vt:lpstr>Calibri Light</vt:lpstr>
      <vt:lpstr>inherit</vt:lpstr>
      <vt:lpstr>Kantoorthema</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Bommel, E. van (Eef)</dc:creator>
  <cp:lastModifiedBy>Bommel, E. van (Eef)</cp:lastModifiedBy>
  <cp:revision>2</cp:revision>
  <dcterms:created xsi:type="dcterms:W3CDTF">2022-11-03T13:18:26Z</dcterms:created>
  <dcterms:modified xsi:type="dcterms:W3CDTF">2022-11-10T09:36:08Z</dcterms:modified>
</cp:coreProperties>
</file>