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8C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915" autoAdjust="0"/>
  </p:normalViewPr>
  <p:slideViewPr>
    <p:cSldViewPr snapToGrid="0">
      <p:cViewPr varScale="1">
        <p:scale>
          <a:sx n="82" d="100"/>
          <a:sy n="82" d="100"/>
        </p:scale>
        <p:origin x="16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9FF804-33F3-4A74-9BBE-2DEED60C5DF7}" type="datetimeFigureOut">
              <a:rPr lang="en-NL" smtClean="0"/>
              <a:t>23/12/2021</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72F3AF-17EA-42FB-9C71-7A0B56D3D58B}" type="slidenum">
              <a:rPr lang="en-NL" smtClean="0"/>
              <a:t>‹#›</a:t>
            </a:fld>
            <a:endParaRPr lang="en-NL"/>
          </a:p>
        </p:txBody>
      </p:sp>
    </p:spTree>
    <p:extLst>
      <p:ext uri="{BB962C8B-B14F-4D97-AF65-F5344CB8AC3E}">
        <p14:creationId xmlns:p14="http://schemas.microsoft.com/office/powerpoint/2010/main" val="3368370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freestock.com/free-photos/yellow-question-marks-hovering-open-book-797833609"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pixabay.com/nl/vectors/examens-toets-school-examen-5180959"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pixabay.com/nl/vectors/kalender-datum-maand-dag-week-1763587/" TargetMode="External"/><Relationship Id="rId4" Type="http://schemas.openxmlformats.org/officeDocument/2006/relationships/hyperlink" Target="https://pixabay.com/nl/vectors/examens-toets-school-examen-5180959/"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pixabay.com/nl/vectors/examens-toets-school-examen-5180959"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pixabay.com/nl/vectors/kalender-datum-maand-dag-week-1763587/" TargetMode="External"/><Relationship Id="rId4" Type="http://schemas.openxmlformats.org/officeDocument/2006/relationships/hyperlink" Target="https://pixabay.com/nl/vectors/examens-toets-school-examen-5180959/"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Vertel de klas dat zij proefpersoon worden in een experiment.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Waar het experiment over gaat, dat is nog geheim.</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De onderzoeksvraag blijft geheim, want als de leerlingen die weten, kan dat de resultaten beïnvloeden. </a:t>
            </a: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Bron afbeelding: Freestock.com: </a:t>
            </a:r>
            <a:r>
              <a:rPr lang="nl-NL" dirty="0">
                <a:solidFill>
                  <a:schemeClr val="accent5">
                    <a:lumMod val="75000"/>
                  </a:schemeClr>
                </a:solidFill>
                <a:hlinkClick r:id="rId3"/>
              </a:rPr>
              <a:t>https://www.freestock.com/free-photos/yellow-question-marks-hovering-open-book-797833609</a:t>
            </a:r>
            <a:endParaRPr lang="nl-NL" dirty="0">
              <a:solidFill>
                <a:schemeClr val="accent5">
                  <a:lumMod val="75000"/>
                </a:schemeClr>
              </a:solidFill>
            </a:endParaRPr>
          </a:p>
          <a:p>
            <a:endParaRPr lang="en-NL" dirty="0"/>
          </a:p>
        </p:txBody>
      </p:sp>
      <p:sp>
        <p:nvSpPr>
          <p:cNvPr id="4" name="Slide Number Placeholder 3"/>
          <p:cNvSpPr>
            <a:spLocks noGrp="1"/>
          </p:cNvSpPr>
          <p:nvPr>
            <p:ph type="sldNum" sz="quarter" idx="5"/>
          </p:nvPr>
        </p:nvSpPr>
        <p:spPr/>
        <p:txBody>
          <a:bodyPr/>
          <a:lstStyle/>
          <a:p>
            <a:fld id="{CA72F3AF-17EA-42FB-9C71-7A0B56D3D58B}" type="slidenum">
              <a:rPr lang="en-NL" smtClean="0"/>
              <a:t>1</a:t>
            </a:fld>
            <a:endParaRPr lang="en-NL"/>
          </a:p>
        </p:txBody>
      </p:sp>
    </p:spTree>
    <p:extLst>
      <p:ext uri="{BB962C8B-B14F-4D97-AF65-F5344CB8AC3E}">
        <p14:creationId xmlns:p14="http://schemas.microsoft.com/office/powerpoint/2010/main" val="2500090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a:solidFill>
                  <a:schemeClr val="tx1"/>
                </a:solidFill>
                <a:effectLst/>
                <a:latin typeface="+mn-lt"/>
                <a:ea typeface="+mn-ea"/>
                <a:cs typeface="+mn-cs"/>
              </a:rPr>
              <a:t>Wat de leerlingen wél mogen weten is hoe je het aanpakt.</a:t>
            </a:r>
          </a:p>
          <a:p>
            <a:r>
              <a:rPr lang="nl-NL" sz="1200" kern="1200" dirty="0">
                <a:solidFill>
                  <a:schemeClr val="tx1"/>
                </a:solidFill>
                <a:effectLst/>
                <a:latin typeface="+mn-lt"/>
                <a:ea typeface="+mn-ea"/>
                <a:cs typeface="+mn-cs"/>
              </a:rPr>
              <a:t>Straks ga je de leerlingen doormiddel van loting in twee groepen indelen. </a:t>
            </a:r>
          </a:p>
          <a:p>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chemeClr val="bg1">
                    <a:lumMod val="75000"/>
                  </a:schemeClr>
                </a:solidFill>
                <a:latin typeface="Times New Roman" panose="02020603050405020304" pitchFamily="18" charset="0"/>
              </a:rPr>
              <a:t>Afbeeldingen: publiek domein, bron: www.goodfreephotos.com</a:t>
            </a:r>
            <a:endParaRPr lang="nl-NL" sz="1200" dirty="0">
              <a:solidFill>
                <a:schemeClr val="bg1">
                  <a:lumMod val="75000"/>
                </a:schemeClr>
              </a:solidFill>
            </a:endParaRPr>
          </a:p>
          <a:p>
            <a:endParaRPr lang="en-NL" dirty="0"/>
          </a:p>
        </p:txBody>
      </p:sp>
      <p:sp>
        <p:nvSpPr>
          <p:cNvPr id="4" name="Slide Number Placeholder 3"/>
          <p:cNvSpPr>
            <a:spLocks noGrp="1"/>
          </p:cNvSpPr>
          <p:nvPr>
            <p:ph type="sldNum" sz="quarter" idx="5"/>
          </p:nvPr>
        </p:nvSpPr>
        <p:spPr/>
        <p:txBody>
          <a:bodyPr/>
          <a:lstStyle/>
          <a:p>
            <a:fld id="{CA72F3AF-17EA-42FB-9C71-7A0B56D3D58B}" type="slidenum">
              <a:rPr lang="en-NL" smtClean="0"/>
              <a:t>2</a:t>
            </a:fld>
            <a:endParaRPr lang="en-NL"/>
          </a:p>
        </p:txBody>
      </p:sp>
    </p:spTree>
    <p:extLst>
      <p:ext uri="{BB962C8B-B14F-4D97-AF65-F5344CB8AC3E}">
        <p14:creationId xmlns:p14="http://schemas.microsoft.com/office/powerpoint/2010/main" val="3962217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a:solidFill>
                  <a:schemeClr val="tx1"/>
                </a:solidFill>
                <a:effectLst/>
                <a:latin typeface="+mn-lt"/>
                <a:ea typeface="+mn-ea"/>
                <a:cs typeface="+mn-cs"/>
              </a:rPr>
              <a:t>De twee groepen doen ieder hetzelfde testje en worden met elkaar vergeleken. Volgende week doen de twee groepen opnieuw een soortgelijk testje. De tweede keer dat ze de test maken, vindt het experiment plaats. Groep 1 en groep 2 gaan dan iets anders meemaken. Daar kun je helaas nog niks over zeggen. Ook mogen ze niet weten wat er in de andere groep is gebeurd. Na afloop zal alles duidelijk worden!</a:t>
            </a: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Afbeeldingen </a:t>
            </a:r>
            <a:r>
              <a:rPr lang="nl-NL" sz="1200" kern="1200" dirty="0" err="1">
                <a:solidFill>
                  <a:schemeClr val="tx1"/>
                </a:solidFill>
                <a:effectLst/>
                <a:latin typeface="+mn-lt"/>
                <a:ea typeface="+mn-ea"/>
                <a:cs typeface="+mn-cs"/>
              </a:rPr>
              <a:t>Pixabay</a:t>
            </a:r>
            <a:r>
              <a:rPr lang="nl-NL" sz="1200" kern="1200" dirty="0">
                <a:solidFill>
                  <a:schemeClr val="tx1"/>
                </a:solidFill>
                <a:effectLst/>
                <a:latin typeface="+mn-lt"/>
                <a:ea typeface="+mn-ea"/>
                <a:cs typeface="+mn-cs"/>
              </a:rPr>
              <a:t>:</a:t>
            </a:r>
          </a:p>
          <a:p>
            <a:r>
              <a:rPr lang="nl-NL" sz="1200" kern="1200" dirty="0">
                <a:solidFill>
                  <a:schemeClr val="tx1"/>
                </a:solidFill>
                <a:effectLst/>
                <a:latin typeface="+mn-lt"/>
                <a:ea typeface="+mn-ea"/>
                <a:cs typeface="+mn-cs"/>
              </a:rPr>
              <a:t>Klas: Nicky Hayes, </a:t>
            </a:r>
            <a:r>
              <a:rPr lang="nl-NL" dirty="0">
                <a:hlinkClick r:id="rId3"/>
              </a:rPr>
              <a:t>https://pixabay.com/nl/vectors/examens-toets-school-examen-5180959</a:t>
            </a:r>
            <a:r>
              <a:rPr lang="nl-NL" dirty="0">
                <a:hlinkClick r:id="rId4"/>
              </a:rPr>
              <a:t>/</a:t>
            </a:r>
            <a:endParaRPr lang="nl-NL" dirty="0"/>
          </a:p>
          <a:p>
            <a:r>
              <a:rPr lang="nl-NL" dirty="0"/>
              <a:t>Kalender: 200 </a:t>
            </a:r>
            <a:r>
              <a:rPr lang="nl-NL" dirty="0" err="1"/>
              <a:t>degrees</a:t>
            </a:r>
            <a:r>
              <a:rPr lang="nl-NL" dirty="0"/>
              <a:t>: </a:t>
            </a:r>
            <a:r>
              <a:rPr lang="nl-NL" dirty="0">
                <a:hlinkClick r:id="rId5"/>
              </a:rPr>
              <a:t>https://pixabay.com/nl/vectors/kalender-datum-maand-dag-week-1763587/</a:t>
            </a:r>
            <a:endParaRPr lang="nl-NL" dirty="0"/>
          </a:p>
          <a:p>
            <a:endParaRPr lang="en-NL" dirty="0"/>
          </a:p>
        </p:txBody>
      </p:sp>
      <p:sp>
        <p:nvSpPr>
          <p:cNvPr id="4" name="Slide Number Placeholder 3"/>
          <p:cNvSpPr>
            <a:spLocks noGrp="1"/>
          </p:cNvSpPr>
          <p:nvPr>
            <p:ph type="sldNum" sz="quarter" idx="5"/>
          </p:nvPr>
        </p:nvSpPr>
        <p:spPr/>
        <p:txBody>
          <a:bodyPr/>
          <a:lstStyle/>
          <a:p>
            <a:fld id="{CA72F3AF-17EA-42FB-9C71-7A0B56D3D58B}" type="slidenum">
              <a:rPr lang="en-NL" smtClean="0"/>
              <a:t>3</a:t>
            </a:fld>
            <a:endParaRPr lang="en-NL"/>
          </a:p>
        </p:txBody>
      </p:sp>
    </p:spTree>
    <p:extLst>
      <p:ext uri="{BB962C8B-B14F-4D97-AF65-F5344CB8AC3E}">
        <p14:creationId xmlns:p14="http://schemas.microsoft.com/office/powerpoint/2010/main" val="2248256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a:solidFill>
                  <a:schemeClr val="tx1"/>
                </a:solidFill>
                <a:effectLst/>
                <a:latin typeface="+mn-lt"/>
                <a:ea typeface="+mn-ea"/>
                <a:cs typeface="+mn-cs"/>
              </a:rPr>
              <a:t>DEZE DIA IS VOOR NA HET EXPERIMENT!</a:t>
            </a: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Afbeeldingen </a:t>
            </a:r>
            <a:r>
              <a:rPr lang="nl-NL" sz="1200" kern="1200" dirty="0" err="1">
                <a:solidFill>
                  <a:schemeClr val="tx1"/>
                </a:solidFill>
                <a:effectLst/>
                <a:latin typeface="+mn-lt"/>
                <a:ea typeface="+mn-ea"/>
                <a:cs typeface="+mn-cs"/>
              </a:rPr>
              <a:t>Pixabay</a:t>
            </a:r>
            <a:r>
              <a:rPr lang="nl-NL" sz="1200" kern="1200" dirty="0">
                <a:solidFill>
                  <a:schemeClr val="tx1"/>
                </a:solidFill>
                <a:effectLst/>
                <a:latin typeface="+mn-lt"/>
                <a:ea typeface="+mn-ea"/>
                <a:cs typeface="+mn-cs"/>
              </a:rPr>
              <a:t>:</a:t>
            </a:r>
          </a:p>
          <a:p>
            <a:r>
              <a:rPr lang="nl-NL" sz="1200" kern="1200" dirty="0">
                <a:solidFill>
                  <a:schemeClr val="tx1"/>
                </a:solidFill>
                <a:effectLst/>
                <a:latin typeface="+mn-lt"/>
                <a:ea typeface="+mn-ea"/>
                <a:cs typeface="+mn-cs"/>
              </a:rPr>
              <a:t>Klas: Nicky Hayes, </a:t>
            </a:r>
            <a:r>
              <a:rPr lang="nl-NL" dirty="0">
                <a:hlinkClick r:id="rId3"/>
              </a:rPr>
              <a:t>https://pixabay.com/nl/vectors/examens-toets-school-examen-5180959</a:t>
            </a:r>
            <a:r>
              <a:rPr lang="nl-NL" dirty="0">
                <a:hlinkClick r:id="rId4"/>
              </a:rPr>
              <a:t>/</a:t>
            </a:r>
            <a:endParaRPr lang="nl-NL" dirty="0"/>
          </a:p>
          <a:p>
            <a:r>
              <a:rPr lang="nl-NL" dirty="0"/>
              <a:t>Kalender: 200 </a:t>
            </a:r>
            <a:r>
              <a:rPr lang="nl-NL" dirty="0" err="1"/>
              <a:t>degrees</a:t>
            </a:r>
            <a:r>
              <a:rPr lang="nl-NL" dirty="0"/>
              <a:t>: </a:t>
            </a:r>
            <a:r>
              <a:rPr lang="nl-NL" dirty="0">
                <a:hlinkClick r:id="rId5"/>
              </a:rPr>
              <a:t>https://pixabay.com/nl/vectors/kalender-datum-maand-dag-week-1763587/</a:t>
            </a:r>
            <a:endParaRPr lang="nl-NL" dirty="0"/>
          </a:p>
          <a:p>
            <a:endParaRPr lang="en-NL" dirty="0"/>
          </a:p>
        </p:txBody>
      </p:sp>
      <p:sp>
        <p:nvSpPr>
          <p:cNvPr id="4" name="Slide Number Placeholder 3"/>
          <p:cNvSpPr>
            <a:spLocks noGrp="1"/>
          </p:cNvSpPr>
          <p:nvPr>
            <p:ph type="sldNum" sz="quarter" idx="5"/>
          </p:nvPr>
        </p:nvSpPr>
        <p:spPr/>
        <p:txBody>
          <a:bodyPr/>
          <a:lstStyle/>
          <a:p>
            <a:fld id="{CA72F3AF-17EA-42FB-9C71-7A0B56D3D58B}" type="slidenum">
              <a:rPr lang="en-NL" smtClean="0"/>
              <a:t>5</a:t>
            </a:fld>
            <a:endParaRPr lang="en-NL"/>
          </a:p>
        </p:txBody>
      </p:sp>
    </p:spTree>
    <p:extLst>
      <p:ext uri="{BB962C8B-B14F-4D97-AF65-F5344CB8AC3E}">
        <p14:creationId xmlns:p14="http://schemas.microsoft.com/office/powerpoint/2010/main" val="2251303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solidFill>
                  <a:srgbClr val="FF0000"/>
                </a:solidFill>
              </a:rPr>
              <a:t>[Voorbereiding: zet de fouten per leerling in de tabel (geen namen erbij!), met onderaan het gemiddelde aantal fouten (zelf uitrekenen, </a:t>
            </a:r>
            <a:r>
              <a:rPr lang="nl-NL" dirty="0" err="1">
                <a:solidFill>
                  <a:srgbClr val="FF0000"/>
                </a:solidFill>
              </a:rPr>
              <a:t>powerpoint</a:t>
            </a:r>
            <a:r>
              <a:rPr lang="nl-NL" dirty="0">
                <a:solidFill>
                  <a:srgbClr val="FF0000"/>
                </a:solidFill>
              </a:rPr>
              <a:t> doet dat helaas niet).]</a:t>
            </a:r>
          </a:p>
          <a:p>
            <a:endParaRPr lang="nl-NL" dirty="0"/>
          </a:p>
          <a:p>
            <a:r>
              <a:rPr lang="nl-NL" sz="1200" kern="1200" dirty="0">
                <a:solidFill>
                  <a:schemeClr val="tx1"/>
                </a:solidFill>
                <a:effectLst/>
                <a:latin typeface="+mn-lt"/>
                <a:ea typeface="+mn-ea"/>
                <a:cs typeface="+mn-cs"/>
              </a:rPr>
              <a:t>Is er bij beide groepen een verschil tussen tijdsmoment 1 en 2? En is dit verschil groter bij groep 1 of groep 2? Heeft de eucalyptus verschil gemaakt?</a:t>
            </a:r>
          </a:p>
          <a:p>
            <a:r>
              <a:rPr lang="nl-NL" sz="1200" kern="1200" dirty="0">
                <a:solidFill>
                  <a:schemeClr val="tx1"/>
                </a:solidFill>
                <a:effectLst/>
                <a:latin typeface="+mn-lt"/>
                <a:ea typeface="+mn-ea"/>
                <a:cs typeface="+mn-cs"/>
              </a:rPr>
              <a:t>Eventueel kun je de leerlingen hun sommenblaadjes teruggeven, zodat ze kunnen bekijken of ze zelf beter waren de tweede keer.</a:t>
            </a:r>
          </a:p>
          <a:p>
            <a:endParaRPr lang="en-NL" dirty="0"/>
          </a:p>
        </p:txBody>
      </p:sp>
      <p:sp>
        <p:nvSpPr>
          <p:cNvPr id="4" name="Slide Number Placeholder 3"/>
          <p:cNvSpPr>
            <a:spLocks noGrp="1"/>
          </p:cNvSpPr>
          <p:nvPr>
            <p:ph type="sldNum" sz="quarter" idx="5"/>
          </p:nvPr>
        </p:nvSpPr>
        <p:spPr/>
        <p:txBody>
          <a:bodyPr/>
          <a:lstStyle/>
          <a:p>
            <a:fld id="{CA72F3AF-17EA-42FB-9C71-7A0B56D3D58B}" type="slidenum">
              <a:rPr lang="en-NL" smtClean="0"/>
              <a:t>6</a:t>
            </a:fld>
            <a:endParaRPr lang="en-NL"/>
          </a:p>
        </p:txBody>
      </p:sp>
    </p:spTree>
    <p:extLst>
      <p:ext uri="{BB962C8B-B14F-4D97-AF65-F5344CB8AC3E}">
        <p14:creationId xmlns:p14="http://schemas.microsoft.com/office/powerpoint/2010/main" val="616108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2F620-0B69-44E3-A935-946ECDDE73BC}"/>
              </a:ext>
            </a:extLst>
          </p:cNvPr>
          <p:cNvSpPr>
            <a:spLocks noGrp="1"/>
          </p:cNvSpPr>
          <p:nvPr>
            <p:ph type="title"/>
          </p:nvPr>
        </p:nvSpPr>
        <p:spPr/>
        <p:txBody>
          <a:bodyPr/>
          <a:lstStyle/>
          <a:p>
            <a:r>
              <a:rPr lang="nl-NL"/>
              <a:t>Klik om stijl te bewerken</a:t>
            </a:r>
            <a:endParaRPr lang="en-US"/>
          </a:p>
        </p:txBody>
      </p:sp>
      <p:sp>
        <p:nvSpPr>
          <p:cNvPr id="3" name="Tijdelijke aanduiding voor datum 2">
            <a:extLst>
              <a:ext uri="{FF2B5EF4-FFF2-40B4-BE49-F238E27FC236}">
                <a16:creationId xmlns:a16="http://schemas.microsoft.com/office/drawing/2014/main" id="{96E1F62B-D68B-4EAF-BE3B-2B0A21B5073A}"/>
              </a:ext>
            </a:extLst>
          </p:cNvPr>
          <p:cNvSpPr>
            <a:spLocks noGrp="1"/>
          </p:cNvSpPr>
          <p:nvPr>
            <p:ph type="dt" sz="half" idx="10"/>
          </p:nvPr>
        </p:nvSpPr>
        <p:spPr/>
        <p:txBody>
          <a:bodyPr/>
          <a:lstStyle/>
          <a:p>
            <a:fld id="{CDBE4AD4-675C-4BF3-A044-B24BF18A0C94}" type="datetimeFigureOut">
              <a:rPr lang="en-US" smtClean="0"/>
              <a:t>12/23/2021</a:t>
            </a:fld>
            <a:endParaRPr lang="en-US"/>
          </a:p>
        </p:txBody>
      </p:sp>
      <p:sp>
        <p:nvSpPr>
          <p:cNvPr id="4" name="Tijdelijke aanduiding voor voettekst 3">
            <a:extLst>
              <a:ext uri="{FF2B5EF4-FFF2-40B4-BE49-F238E27FC236}">
                <a16:creationId xmlns:a16="http://schemas.microsoft.com/office/drawing/2014/main" id="{FD280B7F-532D-4C74-B7FA-2A408977A466}"/>
              </a:ext>
            </a:extLst>
          </p:cNvPr>
          <p:cNvSpPr>
            <a:spLocks noGrp="1"/>
          </p:cNvSpPr>
          <p:nvPr>
            <p:ph type="ftr" sz="quarter" idx="11"/>
          </p:nvPr>
        </p:nvSpPr>
        <p:spPr/>
        <p:txBody>
          <a:bodyPr/>
          <a:lstStyle/>
          <a:p>
            <a:endParaRPr lang="en-US"/>
          </a:p>
        </p:txBody>
      </p:sp>
      <p:sp>
        <p:nvSpPr>
          <p:cNvPr id="5" name="Tijdelijke aanduiding voor dianummer 4">
            <a:extLst>
              <a:ext uri="{FF2B5EF4-FFF2-40B4-BE49-F238E27FC236}">
                <a16:creationId xmlns:a16="http://schemas.microsoft.com/office/drawing/2014/main" id="{9E176189-5DA8-4D03-9FA6-56CCE581F55D}"/>
              </a:ext>
            </a:extLst>
          </p:cNvPr>
          <p:cNvSpPr>
            <a:spLocks noGrp="1"/>
          </p:cNvSpPr>
          <p:nvPr>
            <p:ph type="sldNum" sz="quarter" idx="12"/>
          </p:nvPr>
        </p:nvSpPr>
        <p:spPr/>
        <p:txBody>
          <a:bodyPr/>
          <a:lstStyle/>
          <a:p>
            <a:fld id="{C10359CC-3371-48A3-A91C-12E5416AB802}" type="slidenum">
              <a:rPr lang="en-US" smtClean="0"/>
              <a:t>‹#›</a:t>
            </a:fld>
            <a:endParaRPr lang="en-US"/>
          </a:p>
        </p:txBody>
      </p:sp>
    </p:spTree>
    <p:extLst>
      <p:ext uri="{BB962C8B-B14F-4D97-AF65-F5344CB8AC3E}">
        <p14:creationId xmlns:p14="http://schemas.microsoft.com/office/powerpoint/2010/main" val="237340497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26EAC2E-E292-4370-8202-522742036D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ijdelijke aanduiding voor tekst 2">
            <a:extLst>
              <a:ext uri="{FF2B5EF4-FFF2-40B4-BE49-F238E27FC236}">
                <a16:creationId xmlns:a16="http://schemas.microsoft.com/office/drawing/2014/main" id="{7E443D21-DF6C-4734-83FB-DEAEC40732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3">
            <a:extLst>
              <a:ext uri="{FF2B5EF4-FFF2-40B4-BE49-F238E27FC236}">
                <a16:creationId xmlns:a16="http://schemas.microsoft.com/office/drawing/2014/main" id="{CFB11FD1-F083-436F-868A-8E91DF4B6B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E4AD4-675C-4BF3-A044-B24BF18A0C94}" type="datetimeFigureOut">
              <a:rPr lang="en-US" smtClean="0"/>
              <a:t>12/23/2021</a:t>
            </a:fld>
            <a:endParaRPr lang="en-US"/>
          </a:p>
        </p:txBody>
      </p:sp>
      <p:sp>
        <p:nvSpPr>
          <p:cNvPr id="5" name="Tijdelijke aanduiding voor voettekst 4">
            <a:extLst>
              <a:ext uri="{FF2B5EF4-FFF2-40B4-BE49-F238E27FC236}">
                <a16:creationId xmlns:a16="http://schemas.microsoft.com/office/drawing/2014/main" id="{62B8B4E6-CE7E-4AF8-BFA7-F36CD1BBB9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a:extLst>
              <a:ext uri="{FF2B5EF4-FFF2-40B4-BE49-F238E27FC236}">
                <a16:creationId xmlns:a16="http://schemas.microsoft.com/office/drawing/2014/main" id="{FA107610-59B1-452F-8A32-249F8AE8BC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359CC-3371-48A3-A91C-12E5416AB802}" type="slidenum">
              <a:rPr lang="en-US" smtClean="0"/>
              <a:t>‹#›</a:t>
            </a:fld>
            <a:endParaRPr lang="en-US"/>
          </a:p>
        </p:txBody>
      </p:sp>
    </p:spTree>
    <p:extLst>
      <p:ext uri="{BB962C8B-B14F-4D97-AF65-F5344CB8AC3E}">
        <p14:creationId xmlns:p14="http://schemas.microsoft.com/office/powerpoint/2010/main" val="128396065"/>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B6AE6FE3-2166-4AB2-B761-D6B3602B37D1}"/>
              </a:ext>
            </a:extLst>
          </p:cNvPr>
          <p:cNvSpPr>
            <a:spLocks noGrp="1"/>
          </p:cNvSpPr>
          <p:nvPr>
            <p:ph type="title"/>
          </p:nvPr>
        </p:nvSpPr>
        <p:spPr/>
        <p:txBody>
          <a:bodyPr/>
          <a:lstStyle/>
          <a:p>
            <a:br>
              <a:rPr lang="nl-NL"/>
            </a:br>
            <a:r>
              <a:rPr lang="nl-NL"/>
              <a:t>Een geheim experiment</a:t>
            </a:r>
            <a:endParaRPr lang="nl-NL" dirty="0"/>
          </a:p>
        </p:txBody>
      </p:sp>
      <p:pic>
        <p:nvPicPr>
          <p:cNvPr id="3" name="Afbeelding 2">
            <a:extLst>
              <a:ext uri="{FF2B5EF4-FFF2-40B4-BE49-F238E27FC236}">
                <a16:creationId xmlns:a16="http://schemas.microsoft.com/office/drawing/2014/main" id="{F83C0545-FE37-40B8-B59F-849C388F610C}"/>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10399761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2B75C113-3344-4B01-AE95-A6093ADFEAFD}"/>
              </a:ext>
            </a:extLst>
          </p:cNvPr>
          <p:cNvSpPr>
            <a:spLocks noGrp="1"/>
          </p:cNvSpPr>
          <p:nvPr>
            <p:ph type="title"/>
          </p:nvPr>
        </p:nvSpPr>
        <p:spPr/>
        <p:txBody>
          <a:bodyPr/>
          <a:lstStyle/>
          <a:p>
            <a:r>
              <a:rPr lang="nl-NL"/>
              <a:t>Klas in twee groepen delen</a:t>
            </a:r>
            <a:endParaRPr lang="nl-NL" dirty="0"/>
          </a:p>
        </p:txBody>
      </p:sp>
      <p:pic>
        <p:nvPicPr>
          <p:cNvPr id="3" name="Afbeelding 2">
            <a:extLst>
              <a:ext uri="{FF2B5EF4-FFF2-40B4-BE49-F238E27FC236}">
                <a16:creationId xmlns:a16="http://schemas.microsoft.com/office/drawing/2014/main" id="{3841CBC6-A227-4999-AC0E-3F16E8E5CAD7}"/>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28346862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804D6FDE-63A1-4ABD-9AB1-B0002EC56721}"/>
              </a:ext>
            </a:extLst>
          </p:cNvPr>
          <p:cNvSpPr>
            <a:spLocks noGrp="1"/>
          </p:cNvSpPr>
          <p:nvPr>
            <p:ph type="title"/>
          </p:nvPr>
        </p:nvSpPr>
        <p:spPr/>
        <p:txBody>
          <a:bodyPr/>
          <a:lstStyle/>
          <a:p>
            <a:r>
              <a:rPr lang="nl-NL"/>
              <a:t>Het experiment</a:t>
            </a:r>
            <a:endParaRPr lang="nl-NL" dirty="0"/>
          </a:p>
        </p:txBody>
      </p:sp>
      <p:pic>
        <p:nvPicPr>
          <p:cNvPr id="3" name="Afbeelding 2">
            <a:extLst>
              <a:ext uri="{FF2B5EF4-FFF2-40B4-BE49-F238E27FC236}">
                <a16:creationId xmlns:a16="http://schemas.microsoft.com/office/drawing/2014/main" id="{EE3907B7-2C9A-4655-8821-498A0CCF4326}"/>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275955000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4249E5D9-D6B8-4AF6-9DAE-7317A5131A37}"/>
              </a:ext>
            </a:extLst>
          </p:cNvPr>
          <p:cNvSpPr>
            <a:spLocks noGrp="1"/>
          </p:cNvSpPr>
          <p:nvPr>
            <p:ph type="title"/>
          </p:nvPr>
        </p:nvSpPr>
        <p:spPr/>
        <p:txBody>
          <a:bodyPr/>
          <a:lstStyle/>
          <a:p>
            <a:r>
              <a:rPr lang="nl-NL"/>
              <a:t>Loten en onderzoek uitvoeren</a:t>
            </a:r>
            <a:endParaRPr lang="nl-NL" dirty="0"/>
          </a:p>
        </p:txBody>
      </p:sp>
      <p:pic>
        <p:nvPicPr>
          <p:cNvPr id="3" name="Afbeelding 2">
            <a:extLst>
              <a:ext uri="{FF2B5EF4-FFF2-40B4-BE49-F238E27FC236}">
                <a16:creationId xmlns:a16="http://schemas.microsoft.com/office/drawing/2014/main" id="{4ED23948-3261-4851-AE1D-A6A6538447A9}"/>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73565459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475E7522-15F5-409A-A48C-1FDCF239DCBB}"/>
              </a:ext>
            </a:extLst>
          </p:cNvPr>
          <p:cNvSpPr>
            <a:spLocks noGrp="1"/>
          </p:cNvSpPr>
          <p:nvPr>
            <p:ph type="title"/>
          </p:nvPr>
        </p:nvSpPr>
        <p:spPr/>
        <p:txBody>
          <a:bodyPr/>
          <a:lstStyle/>
          <a:p>
            <a:r>
              <a:rPr lang="nl-NL"/>
              <a:t>Wat we hebben gedaan</a:t>
            </a:r>
            <a:endParaRPr lang="nl-NL" dirty="0"/>
          </a:p>
        </p:txBody>
      </p:sp>
      <p:pic>
        <p:nvPicPr>
          <p:cNvPr id="3" name="Afbeelding 2">
            <a:extLst>
              <a:ext uri="{FF2B5EF4-FFF2-40B4-BE49-F238E27FC236}">
                <a16:creationId xmlns:a16="http://schemas.microsoft.com/office/drawing/2014/main" id="{AFD64EC3-63DA-41A3-91AC-68D242A2C06A}"/>
              </a:ext>
            </a:extLst>
          </p:cNvPr>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204647293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el 1" hidden="1">
            <a:extLst>
              <a:ext uri="{FF2B5EF4-FFF2-40B4-BE49-F238E27FC236}">
                <a16:creationId xmlns:a16="http://schemas.microsoft.com/office/drawing/2014/main" id="{6C577569-27D8-404B-B4BC-583B38BA9E6D}"/>
              </a:ext>
            </a:extLst>
          </p:cNvPr>
          <p:cNvSpPr>
            <a:spLocks noGrp="1"/>
          </p:cNvSpPr>
          <p:nvPr>
            <p:ph type="title"/>
          </p:nvPr>
        </p:nvSpPr>
        <p:spPr/>
        <p:txBody>
          <a:bodyPr/>
          <a:lstStyle/>
          <a:p>
            <a:r>
              <a:rPr lang="nl-NL"/>
              <a:t>De resultaten van onze klas</a:t>
            </a:r>
            <a:endParaRPr lang="nl-NL" dirty="0"/>
          </a:p>
        </p:txBody>
      </p:sp>
      <p:pic>
        <p:nvPicPr>
          <p:cNvPr id="3" name="Afbeelding 2">
            <a:extLst>
              <a:ext uri="{FF2B5EF4-FFF2-40B4-BE49-F238E27FC236}">
                <a16:creationId xmlns:a16="http://schemas.microsoft.com/office/drawing/2014/main" id="{2F82C39D-75BD-47AC-A75E-073C985FA8E1}"/>
              </a:ext>
            </a:extLst>
          </p:cNvPr>
          <p:cNvPicPr/>
          <p:nvPr/>
        </p:nvPicPr>
        <p:blipFill>
          <a:blip r:embed="rId3"/>
          <a:stretch>
            <a:fillRect/>
          </a:stretch>
        </p:blipFill>
        <p:spPr>
          <a:xfrm>
            <a:off x="0" y="0"/>
            <a:ext cx="12192000" cy="6858000"/>
          </a:xfrm>
          <a:prstGeom prst="rect">
            <a:avLst/>
          </a:prstGeom>
        </p:spPr>
      </p:pic>
      <p:graphicFrame>
        <p:nvGraphicFramePr>
          <p:cNvPr id="5" name="Tabel 4">
            <a:extLst>
              <a:ext uri="{FF2B5EF4-FFF2-40B4-BE49-F238E27FC236}">
                <a16:creationId xmlns:a16="http://schemas.microsoft.com/office/drawing/2014/main" id="{6A7FEE41-9DEC-4EFC-A818-785DCB6399A2}"/>
              </a:ext>
            </a:extLst>
          </p:cNvPr>
          <p:cNvGraphicFramePr>
            <a:graphicFrameLocks noGrp="1"/>
          </p:cNvGraphicFramePr>
          <p:nvPr>
            <p:extLst>
              <p:ext uri="{D42A27DB-BD31-4B8C-83A1-F6EECF244321}">
                <p14:modId xmlns:p14="http://schemas.microsoft.com/office/powerpoint/2010/main" val="2029151082"/>
              </p:ext>
            </p:extLst>
          </p:nvPr>
        </p:nvGraphicFramePr>
        <p:xfrm>
          <a:off x="6096000" y="1148331"/>
          <a:ext cx="5272568" cy="5218466"/>
        </p:xfrm>
        <a:graphic>
          <a:graphicData uri="http://schemas.openxmlformats.org/drawingml/2006/table">
            <a:tbl>
              <a:tblPr firstRow="1" lastRow="1" bandCol="1"/>
              <a:tblGrid>
                <a:gridCol w="1318142">
                  <a:extLst>
                    <a:ext uri="{9D8B030D-6E8A-4147-A177-3AD203B41FA5}">
                      <a16:colId xmlns:a16="http://schemas.microsoft.com/office/drawing/2014/main" val="86664782"/>
                    </a:ext>
                  </a:extLst>
                </a:gridCol>
                <a:gridCol w="1318142">
                  <a:extLst>
                    <a:ext uri="{9D8B030D-6E8A-4147-A177-3AD203B41FA5}">
                      <a16:colId xmlns:a16="http://schemas.microsoft.com/office/drawing/2014/main" val="322025659"/>
                    </a:ext>
                  </a:extLst>
                </a:gridCol>
                <a:gridCol w="1318142">
                  <a:extLst>
                    <a:ext uri="{9D8B030D-6E8A-4147-A177-3AD203B41FA5}">
                      <a16:colId xmlns:a16="http://schemas.microsoft.com/office/drawing/2014/main" val="2246489728"/>
                    </a:ext>
                  </a:extLst>
                </a:gridCol>
                <a:gridCol w="1318142">
                  <a:extLst>
                    <a:ext uri="{9D8B030D-6E8A-4147-A177-3AD203B41FA5}">
                      <a16:colId xmlns:a16="http://schemas.microsoft.com/office/drawing/2014/main" val="2916094456"/>
                    </a:ext>
                  </a:extLst>
                </a:gridCol>
              </a:tblGrid>
              <a:tr h="366888">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nl-NL" sz="1800" dirty="0"/>
                        <a:t>Eerste test</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solidFill>
                  </a:tcPr>
                </a:tc>
                <a:tc hMerge="1">
                  <a:txBody>
                    <a:bodyPr/>
                    <a:lstStyle/>
                    <a:p>
                      <a:endParaRPr lang="nl-NL" dirty="0"/>
                    </a:p>
                  </a:txBody>
                  <a:tcPr/>
                </a:tc>
                <a:tc grid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nl-NL" sz="1800" dirty="0"/>
                        <a:t>Tweede test</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solidFill>
                  </a:tcPr>
                </a:tc>
                <a:tc hMerge="1">
                  <a:txBody>
                    <a:bodyPr/>
                    <a:lstStyle/>
                    <a:p>
                      <a:endParaRPr lang="nl-NL" dirty="0"/>
                    </a:p>
                  </a:txBody>
                  <a:tcPr/>
                </a:tc>
                <a:extLst>
                  <a:ext uri="{0D108BD9-81ED-4DB2-BD59-A6C34878D82A}">
                    <a16:rowId xmlns:a16="http://schemas.microsoft.com/office/drawing/2014/main" val="3702827505"/>
                  </a:ext>
                </a:extLst>
              </a:tr>
              <a:tr h="448922">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nl-NL" sz="1800" dirty="0">
                          <a:solidFill>
                            <a:srgbClr val="3C8C93"/>
                          </a:solidFill>
                        </a:rPr>
                        <a:t>Groep 1</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nl-NL" sz="1800" dirty="0">
                          <a:solidFill>
                            <a:srgbClr val="3C8C93"/>
                          </a:solidFill>
                        </a:rPr>
                        <a:t>Groep 2</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nl-NL" sz="1800" dirty="0">
                          <a:solidFill>
                            <a:srgbClr val="3C8C93"/>
                          </a:solidFill>
                        </a:rPr>
                        <a:t>Groep 1</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nl-NL" sz="1800" dirty="0">
                          <a:solidFill>
                            <a:srgbClr val="3C8C93"/>
                          </a:solidFill>
                        </a:rPr>
                        <a:t>Groep 2</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2414050617"/>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3286899274"/>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2055371287"/>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3598778315"/>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457205774"/>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2413096045"/>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636149888"/>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1901179595"/>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2429676675"/>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1062472551"/>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2882961548"/>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1028938154"/>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1118187117"/>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735010579"/>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1129218185"/>
                  </a:ext>
                </a:extLst>
              </a:tr>
              <a:tr h="2751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tint val="2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tint val="40000"/>
                      </a:srgbClr>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endParaRPr lang="nl-NL" sz="1200" dirty="0"/>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BBE0E3">
                        <a:tint val="20000"/>
                      </a:srgbClr>
                    </a:solidFill>
                  </a:tcPr>
                </a:tc>
                <a:extLst>
                  <a:ext uri="{0D108BD9-81ED-4DB2-BD59-A6C34878D82A}">
                    <a16:rowId xmlns:a16="http://schemas.microsoft.com/office/drawing/2014/main" val="3227605875"/>
                  </a:ext>
                </a:extLst>
              </a:tr>
              <a:tr h="275166">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nl-NL" sz="1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nl-NL" sz="120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nl-NL" sz="120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nl-NL" sz="12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BBE0E3"/>
                    </a:solidFill>
                  </a:tcPr>
                </a:tc>
                <a:extLst>
                  <a:ext uri="{0D108BD9-81ED-4DB2-BD59-A6C34878D82A}">
                    <a16:rowId xmlns:a16="http://schemas.microsoft.com/office/drawing/2014/main" val="607773183"/>
                  </a:ext>
                </a:extLst>
              </a:tr>
            </a:tbl>
          </a:graphicData>
        </a:graphic>
      </p:graphicFrame>
    </p:spTree>
    <p:extLst>
      <p:ext uri="{BB962C8B-B14F-4D97-AF65-F5344CB8AC3E}">
        <p14:creationId xmlns:p14="http://schemas.microsoft.com/office/powerpoint/2010/main" val="3154181522"/>
      </p:ext>
    </p:extLst>
  </p:cSld>
  <p:clrMapOvr>
    <a:masterClrMapping/>
  </p:clrMapOvr>
  <p:transition/>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Words>
  <Application>Microsoft Office PowerPoint</Application>
  <PresentationFormat>Widescreen</PresentationFormat>
  <Paragraphs>41</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Kantoorthema</vt:lpstr>
      <vt:lpstr> Een geheim experiment</vt:lpstr>
      <vt:lpstr>Klas in twee groepen delen</vt:lpstr>
      <vt:lpstr>Het experiment</vt:lpstr>
      <vt:lpstr>Loten en onderzoek uitvoeren</vt:lpstr>
      <vt:lpstr>Wat we hebben gedaan</vt:lpstr>
      <vt:lpstr>De resultaten van onze klas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Een geheim experiment</dc:title>
  <dc:creator>Bommel, E. van (Eef)</dc:creator>
  <cp:lastModifiedBy>Hanne Kause</cp:lastModifiedBy>
  <cp:revision>3</cp:revision>
  <dcterms:created xsi:type="dcterms:W3CDTF">2021-12-13T13:19:48Z</dcterms:created>
  <dcterms:modified xsi:type="dcterms:W3CDTF">2021-12-23T17:01:14Z</dcterms:modified>
</cp:coreProperties>
</file>