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comments/modernComment_100_669784A2.xml" ContentType="application/vnd.ms-powerpoint.comments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F50D8F5-4B3B-9275-683A-C1DF31BA35BF}" name="Wijngaards, M.W.J. (Maria)" initials="MW" userId="S::maria.wijngaards@ru.nl::28a9e81b-5ebe-4b0a-b203-0d613553e651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703" autoAdjust="0"/>
    <p:restoredTop sz="94660"/>
  </p:normalViewPr>
  <p:slideViewPr>
    <p:cSldViewPr snapToGrid="0">
      <p:cViewPr>
        <p:scale>
          <a:sx n="87" d="100"/>
          <a:sy n="87" d="100"/>
        </p:scale>
        <p:origin x="642" y="-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8/10/relationships/authors" Target="author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omments/modernComment_100_669784A2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3E37D947-8374-4F1C-B7AA-6112D094CFC5}" authorId="{4F50D8F5-4B3B-9275-683A-C1DF31BA35BF}" created="2024-04-22T09:29:54.719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1721205922" sldId="256"/>
      <ac:spMk id="4" creationId="{00000000-0000-0000-0000-000000000000}"/>
    </ac:deMkLst>
    <p188:txBody>
      <a:bodyPr/>
      <a:lstStyle/>
      <a:p>
        <a:r>
          <a:rPr lang="en-NL"/>
          <a:t>Link vervangen wanneer vertaalde versie op wetenschapdeklasin.nl is goedgekeurd en geplaatst.</a:t>
        </a:r>
      </a:p>
    </p188:txBody>
  </p188:cm>
</p188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925E94-6850-468B-8FBE-6811A073DA49}" type="datetimeFigureOut">
              <a:rPr lang="en-US" smtClean="0"/>
              <a:t>4/22/2024</a:t>
            </a:fld>
            <a:endParaRPr lang="en-US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7A6779-A659-46E7-8790-C6951BBF0BA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6853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905000"/>
          </a:xfrm>
        </p:spPr>
        <p:txBody>
          <a:bodyPr/>
          <a:lstStyle>
            <a:lvl1pPr marL="0" indent="0" algn="ctr">
              <a:buNone/>
              <a:defRPr baseline="0">
                <a:solidFill>
                  <a:srgbClr val="009999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  <a:endParaRPr lang="en-US" dirty="0"/>
          </a:p>
        </p:txBody>
      </p:sp>
      <p:sp>
        <p:nvSpPr>
          <p:cNvPr id="16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7239000" y="6248400"/>
            <a:ext cx="1447800" cy="476250"/>
          </a:xfrm>
          <a:prstGeom prst="rect">
            <a:avLst/>
          </a:prstGeom>
          <a:ln/>
        </p:spPr>
        <p:txBody>
          <a:bodyPr/>
          <a:lstStyle>
            <a:lvl1pPr marL="0" indent="0" algn="r">
              <a:defRPr sz="1800">
                <a:solidFill>
                  <a:srgbClr val="FF6600"/>
                </a:solidFill>
                <a:latin typeface="Calibri" panose="020F0502020204030204" pitchFamily="34" charset="0"/>
              </a:defRPr>
            </a:lvl1pPr>
          </a:lstStyle>
          <a:p>
            <a:fld id="{E4F6FC26-C539-41ED-AC71-2E94E97B6EFD}" type="datetime1">
              <a:rPr lang="en-US" smtClean="0"/>
              <a:t>4/22/2024</a:t>
            </a:fld>
            <a:endParaRPr lang="en-US"/>
          </a:p>
        </p:txBody>
      </p:sp>
      <p:sp>
        <p:nvSpPr>
          <p:cNvPr id="1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14800" y="6248400"/>
            <a:ext cx="3048000" cy="476250"/>
          </a:xfrm>
          <a:prstGeom prst="rect">
            <a:avLst/>
          </a:prstGeom>
          <a:ln/>
        </p:spPr>
        <p:txBody>
          <a:bodyPr/>
          <a:lstStyle>
            <a:lvl1pPr algn="r">
              <a:defRPr>
                <a:solidFill>
                  <a:srgbClr val="FF6600"/>
                </a:solidFill>
                <a:latin typeface="Calibri" panose="020F0502020204030204" pitchFamily="34" charset="0"/>
              </a:defRPr>
            </a:lvl1pPr>
          </a:lstStyle>
          <a:p>
            <a:r>
              <a:rPr lang="nl-NL"/>
              <a:t>    WKRU. Gebruik van dit materiaal: Creative Commons ‘Naamsvermelding-NietCommercieel-GelijkDelen’ (CC BY-NC-SA 4.0). Zie: http://www.wkru.nl/materialen/gebruik-materialen/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411791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latin typeface="Calibri" pitchFamily="34" charset="0"/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400800"/>
            <a:ext cx="2057400" cy="307975"/>
          </a:xfrm>
          <a:ln/>
        </p:spPr>
        <p:txBody>
          <a:bodyPr/>
          <a:lstStyle>
            <a:lvl1pPr>
              <a:defRPr/>
            </a:lvl1pPr>
          </a:lstStyle>
          <a:p>
            <a:fld id="{50C43768-E381-42A0-AA9E-90E78D3C82F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829979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C43768-E381-42A0-AA9E-90E78D3C82F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423309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191000"/>
            <a:ext cx="7772400" cy="904875"/>
          </a:xfrm>
        </p:spPr>
        <p:txBody>
          <a:bodyPr anchor="t"/>
          <a:lstStyle>
            <a:lvl1pPr algn="l">
              <a:defRPr sz="4800" b="0" cap="none" baseline="0"/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012" y="5095875"/>
            <a:ext cx="7736188" cy="3810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7162800" y="6248400"/>
            <a:ext cx="1371600" cy="476250"/>
          </a:xfrm>
          <a:prstGeom prst="rect">
            <a:avLst/>
          </a:prstGeom>
          <a:ln/>
        </p:spPr>
        <p:txBody>
          <a:bodyPr/>
          <a:lstStyle>
            <a:lvl1pPr algn="r">
              <a:defRPr sz="1800">
                <a:solidFill>
                  <a:srgbClr val="FF6600"/>
                </a:solidFill>
                <a:latin typeface="Calibri" panose="020F0502020204030204" pitchFamily="34" charset="0"/>
              </a:defRPr>
            </a:lvl1pPr>
          </a:lstStyle>
          <a:p>
            <a:fld id="{ABF8C0C4-9052-42D6-9A8A-616807EDE22C}" type="datetime1">
              <a:rPr lang="en-US" smtClean="0"/>
              <a:t>4/22/2024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886200" y="6248400"/>
            <a:ext cx="3200400" cy="476250"/>
          </a:xfrm>
          <a:prstGeom prst="rect">
            <a:avLst/>
          </a:prstGeom>
          <a:ln/>
        </p:spPr>
        <p:txBody>
          <a:bodyPr/>
          <a:lstStyle>
            <a:lvl1pPr>
              <a:defRPr>
                <a:solidFill>
                  <a:srgbClr val="FF6600"/>
                </a:solidFill>
                <a:latin typeface="Calibri" panose="020F0502020204030204" pitchFamily="34" charset="0"/>
              </a:defRPr>
            </a:lvl1pPr>
          </a:lstStyle>
          <a:p>
            <a:r>
              <a:rPr lang="nl-NL"/>
              <a:t>    WKRU. Gebruik van dit materiaal: Creative Commons ‘Naamsvermelding-NietCommercieel-GelijkDelen’ (CC BY-NC-SA 4.0). Zie: http://www.wkru.nl/materialen/gebruik-materialen/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334269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C43768-E381-42A0-AA9E-90E78D3C82F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420343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C43768-E381-42A0-AA9E-90E78D3C82F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545306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C43768-E381-42A0-AA9E-90E78D3C82F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601396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tif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400800"/>
            <a:ext cx="20574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fld id="{50C43768-E381-42A0-AA9E-90E78D3C82FC}" type="slidenum">
              <a:rPr lang="en-US" smtClean="0"/>
              <a:t>‹nr.›</a:t>
            </a:fld>
            <a:endParaRPr lang="en-US"/>
          </a:p>
        </p:txBody>
      </p:sp>
      <p:pic>
        <p:nvPicPr>
          <p:cNvPr id="1036" name="Picture 12" descr="Z:\PR en communicatie WKRU\Logo's\wkru\Logo WKRU.tif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228600"/>
            <a:ext cx="1676400" cy="1196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4267200" y="6248400"/>
            <a:ext cx="1219200" cy="476250"/>
          </a:xfrm>
          <a:prstGeom prst="rect">
            <a:avLst/>
          </a:prstGeom>
          <a:ln/>
        </p:spPr>
        <p:txBody>
          <a:bodyPr/>
          <a:lstStyle>
            <a:lvl1pPr algn="r">
              <a:defRPr sz="1800">
                <a:solidFill>
                  <a:srgbClr val="FF6600"/>
                </a:solidFill>
                <a:latin typeface="Calibri" panose="020F0502020204030204" pitchFamily="34" charset="0"/>
              </a:defRPr>
            </a:lvl1pPr>
          </a:lstStyle>
          <a:p>
            <a:fld id="{48F7C678-75A9-4F4D-88EA-E4054B1B4BDF}" type="datetime1">
              <a:rPr lang="en-US" smtClean="0"/>
              <a:t>4/22/2024</a:t>
            </a:fld>
            <a:endParaRPr lang="en-US"/>
          </a:p>
        </p:txBody>
      </p:sp>
      <p:sp>
        <p:nvSpPr>
          <p:cNvPr id="12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1295400" y="6248400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>
                <a:solidFill>
                  <a:srgbClr val="FF6600"/>
                </a:solidFill>
                <a:latin typeface="Calibri" panose="020F0502020204030204" pitchFamily="34" charset="0"/>
              </a:defRPr>
            </a:lvl1pPr>
          </a:lstStyle>
          <a:p>
            <a:r>
              <a:rPr lang="nl-NL"/>
              <a:t>    WKRU. Gebruik van dit materiaal: Creative Commons ‘Naamsvermelding-NietCommercieel-GelijkDelen’ (CC BY-NC-SA 4.0). Zie: http://www.wkru.nl/materialen/gebruik-materialen/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28397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</p:sldLayoutIdLst>
  <p:transition/>
  <p:hf sldNum="0"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b="0">
          <a:solidFill>
            <a:schemeClr val="hlink"/>
          </a:solidFill>
          <a:latin typeface="Calibri" panose="020F0502020204030204" pitchFamily="34" charset="0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800">
          <a:solidFill>
            <a:schemeClr val="hlink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800">
          <a:solidFill>
            <a:schemeClr val="hlink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800">
          <a:solidFill>
            <a:schemeClr val="hlink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800">
          <a:solidFill>
            <a:schemeClr val="hlink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800">
          <a:solidFill>
            <a:schemeClr val="hlink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800">
          <a:solidFill>
            <a:schemeClr val="hlink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800">
          <a:solidFill>
            <a:schemeClr val="hlink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800">
          <a:solidFill>
            <a:schemeClr val="hlink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hlink"/>
          </a:solidFill>
          <a:latin typeface="Calibri" panose="020F0502020204030204" pitchFamily="34" charset="0"/>
          <a:ea typeface="+mn-ea"/>
          <a:cs typeface="+mn-cs"/>
        </a:defRPr>
      </a:lvl1pPr>
      <a:lvl2pPr marL="800100" marR="0" indent="-3429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Tx/>
        <a:buSzPct val="100000"/>
        <a:buFont typeface="Calibri" panose="020F0502020204030204" pitchFamily="34" charset="0"/>
        <a:buChar char="¬"/>
        <a:tabLst/>
        <a:defRPr sz="2000">
          <a:solidFill>
            <a:schemeClr val="hlink"/>
          </a:solidFill>
          <a:latin typeface="Calibri" panose="020F0502020204030204" pitchFamily="34" charset="0"/>
        </a:defRPr>
      </a:lvl2pPr>
      <a:lvl3pPr marL="1168400" indent="-254000" algn="l" rtl="0" eaLnBrk="1" fontAlgn="base" hangingPunct="1">
        <a:spcBef>
          <a:spcPct val="20000"/>
        </a:spcBef>
        <a:spcAft>
          <a:spcPct val="0"/>
        </a:spcAft>
        <a:buSzPct val="100000"/>
        <a:buFont typeface="Calibri" panose="020F0502020204030204" pitchFamily="34" charset="0"/>
        <a:buChar char="‒"/>
        <a:defRPr sz="1800">
          <a:solidFill>
            <a:schemeClr val="hlink"/>
          </a:solidFill>
          <a:latin typeface="Calibri" panose="020F0502020204030204" pitchFamily="34" charset="0"/>
        </a:defRPr>
      </a:lvl3pPr>
      <a:lvl4pPr marL="1611313" indent="-239713" algn="l" rtl="0" eaLnBrk="1" fontAlgn="base" hangingPunct="1">
        <a:spcBef>
          <a:spcPct val="20000"/>
        </a:spcBef>
        <a:spcAft>
          <a:spcPct val="0"/>
        </a:spcAft>
        <a:buFont typeface="Calibri" panose="020F0502020204030204" pitchFamily="34" charset="0"/>
        <a:buChar char="»"/>
        <a:defRPr sz="1800">
          <a:solidFill>
            <a:schemeClr val="hlink"/>
          </a:solidFill>
          <a:latin typeface="Calibri" panose="020F0502020204030204" pitchFamily="34" charset="0"/>
        </a:defRPr>
      </a:lvl4pPr>
      <a:lvl5pPr marL="2063750" indent="-234950" algn="l" rtl="0" eaLnBrk="1" fontAlgn="base" hangingPunct="1">
        <a:spcBef>
          <a:spcPct val="20000"/>
        </a:spcBef>
        <a:spcAft>
          <a:spcPct val="0"/>
        </a:spcAft>
        <a:buFont typeface="Calibri" panose="020F0502020204030204" pitchFamily="34" charset="0"/>
        <a:buChar char="›"/>
        <a:defRPr sz="1800">
          <a:solidFill>
            <a:schemeClr val="hlink"/>
          </a:solidFill>
          <a:latin typeface="Calibri" panose="020F0502020204030204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hlink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hlink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hlink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hlink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kru.nl/materialen/gebruik-materialen/" TargetMode="External"/><Relationship Id="rId2" Type="http://schemas.microsoft.com/office/2018/10/relationships/comments" Target="../comments/modernComment_100_669784A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Decoding disk</a:t>
            </a:r>
            <a:endParaRPr lang="en-US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err="1"/>
              <a:t>Theme</a:t>
            </a:r>
            <a:r>
              <a:rPr lang="nl-NL" dirty="0"/>
              <a:t> DNA</a:t>
            </a:r>
          </a:p>
          <a:p>
            <a:r>
              <a:rPr lang="nl-NL" sz="1800" dirty="0" err="1"/>
              <a:t>Book</a:t>
            </a:r>
            <a:r>
              <a:rPr lang="nl-NL" sz="1800" dirty="0"/>
              <a:t> 2, </a:t>
            </a:r>
            <a:r>
              <a:rPr lang="nl-NL" sz="1800" dirty="0" err="1"/>
              <a:t>Scientific</a:t>
            </a:r>
            <a:r>
              <a:rPr lang="nl-NL" sz="1800" dirty="0"/>
              <a:t> </a:t>
            </a:r>
            <a:r>
              <a:rPr lang="nl-NL" sz="1800" dirty="0" err="1"/>
              <a:t>Breakthroughs</a:t>
            </a:r>
            <a:r>
              <a:rPr lang="nl-NL" sz="1800" dirty="0"/>
              <a:t> in </a:t>
            </a:r>
            <a:r>
              <a:rPr lang="nl-NL" sz="1800" dirty="0" err="1"/>
              <a:t>the</a:t>
            </a:r>
            <a:r>
              <a:rPr lang="nl-NL" sz="1800" dirty="0"/>
              <a:t> Classroom!</a:t>
            </a:r>
            <a:endParaRPr lang="en-US" sz="1800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>
          <a:xfrm>
            <a:off x="685801" y="6293667"/>
            <a:ext cx="7905938" cy="270095"/>
          </a:xfrm>
        </p:spPr>
        <p:txBody>
          <a:bodyPr/>
          <a:lstStyle/>
          <a:p>
            <a:pPr algn="ctr">
              <a:tabLst>
                <a:tab pos="2971800" algn="ctr"/>
                <a:tab pos="5943600" algn="r"/>
              </a:tabLst>
            </a:pPr>
            <a:r>
              <a:rPr lang="nl-NL" sz="800" dirty="0">
                <a:solidFill>
                  <a:srgbClr val="80808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    WKRU. </a:t>
            </a:r>
            <a:r>
              <a:rPr lang="nl-NL" sz="800" dirty="0" err="1">
                <a:solidFill>
                  <a:srgbClr val="80808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Use</a:t>
            </a:r>
            <a:r>
              <a:rPr lang="nl-NL" sz="800" dirty="0">
                <a:solidFill>
                  <a:srgbClr val="80808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 of </a:t>
            </a:r>
            <a:r>
              <a:rPr lang="nl-NL" sz="800" dirty="0" err="1">
                <a:solidFill>
                  <a:srgbClr val="80808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this</a:t>
            </a:r>
            <a:r>
              <a:rPr lang="nl-NL" sz="800" dirty="0">
                <a:solidFill>
                  <a:srgbClr val="80808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nl-NL" sz="800" dirty="0" err="1">
                <a:solidFill>
                  <a:srgbClr val="80808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material</a:t>
            </a:r>
            <a:r>
              <a:rPr lang="nl-NL" sz="800" dirty="0">
                <a:solidFill>
                  <a:srgbClr val="80808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: Creative </a:t>
            </a:r>
            <a:r>
              <a:rPr lang="nl-NL" sz="800" dirty="0" err="1">
                <a:solidFill>
                  <a:srgbClr val="80808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Commons</a:t>
            </a:r>
            <a:r>
              <a:rPr lang="nl-NL" sz="800" dirty="0">
                <a:solidFill>
                  <a:srgbClr val="80808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 ‘‘</a:t>
            </a:r>
            <a:r>
              <a:rPr lang="nl-NL" sz="800" dirty="0" err="1">
                <a:solidFill>
                  <a:srgbClr val="80808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Attribution-NonCommercial-ShareAlike</a:t>
            </a:r>
            <a:r>
              <a:rPr lang="nl-NL" sz="800" dirty="0">
                <a:solidFill>
                  <a:srgbClr val="80808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’ (CC BY-NC-SA 4.0). Zie: </a:t>
            </a:r>
            <a:r>
              <a:rPr lang="nl-NL" sz="800" u="sng" dirty="0">
                <a:solidFill>
                  <a:srgbClr val="548DD4"/>
                </a:solidFill>
                <a:ea typeface="Times New Roman" panose="02020603050405020304" pitchFamily="18" charset="0"/>
                <a:cs typeface="Calibri" panose="020F0502020204030204" pitchFamily="34" charset="0"/>
                <a:hlinkClick r:id="rId3"/>
              </a:rPr>
              <a:t>http://www.wkru.nl/materialen/gebruik-materialen/</a:t>
            </a:r>
            <a:endParaRPr lang="en-US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  <p:pic>
        <p:nvPicPr>
          <p:cNvPr id="5" name="Afbeelding 4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502" y="6332511"/>
            <a:ext cx="144780" cy="144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1205922"/>
      </p:ext>
    </p:extLst>
  </p:cSld>
  <p:clrMapOvr>
    <a:masterClrMapping/>
  </p:clrMapOvr>
  <p:transition/>
  <p:extLst>
    <p:ext uri="{6950BFC3-D8DA-4A85-94F7-54DA5524770B}">
      <p188:commentRel xmlns:p188="http://schemas.microsoft.com/office/powerpoint/2018/8/main" r:id="rId2"/>
    </p:ext>
  </p:extLs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Decoding disk</a:t>
            </a:r>
            <a:endParaRPr lang="en-US" dirty="0"/>
          </a:p>
        </p:txBody>
      </p:sp>
      <p:pic>
        <p:nvPicPr>
          <p:cNvPr id="4" name="Tijdelijke aanduiding voor inhoud 3"/>
          <p:cNvPicPr>
            <a:picLocks noGrp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04" t="2208" r="-2404"/>
          <a:stretch/>
        </p:blipFill>
        <p:spPr bwMode="auto">
          <a:xfrm>
            <a:off x="2296241" y="1600200"/>
            <a:ext cx="4551518" cy="4525963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644261984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Decoding disk</a:t>
            </a:r>
            <a:endParaRPr lang="en-US" dirty="0"/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1540" y="2299992"/>
            <a:ext cx="8229600" cy="1711647"/>
          </a:xfrm>
          <a:prstGeom prst="rect">
            <a:avLst/>
          </a:prstGeom>
        </p:spPr>
      </p:pic>
      <p:sp>
        <p:nvSpPr>
          <p:cNvPr id="5" name="Tekstvak 4"/>
          <p:cNvSpPr txBox="1"/>
          <p:nvPr/>
        </p:nvSpPr>
        <p:spPr>
          <a:xfrm>
            <a:off x="457200" y="1674149"/>
            <a:ext cx="762000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err="1">
                <a:solidFill>
                  <a:srgbClr val="009999"/>
                </a:solidFill>
                <a:latin typeface="Calibri" panose="020F0502020204030204" pitchFamily="34" charset="0"/>
              </a:rPr>
              <a:t>You</a:t>
            </a:r>
            <a:r>
              <a:rPr lang="nl-NL" sz="2400" dirty="0">
                <a:solidFill>
                  <a:srgbClr val="009999"/>
                </a:solidFill>
                <a:latin typeface="Calibri" panose="020F0502020204030204" pitchFamily="34" charset="0"/>
              </a:rPr>
              <a:t> have a DNA strand</a:t>
            </a:r>
          </a:p>
          <a:p>
            <a:endParaRPr lang="nl-NL" sz="2400" dirty="0">
              <a:solidFill>
                <a:srgbClr val="009999"/>
              </a:solidFill>
              <a:latin typeface="Calibri" panose="020F0502020204030204" pitchFamily="34" charset="0"/>
            </a:endParaRPr>
          </a:p>
          <a:p>
            <a:endParaRPr lang="nl-NL" sz="2400" dirty="0">
              <a:solidFill>
                <a:srgbClr val="009999"/>
              </a:solidFill>
              <a:latin typeface="Calibri" panose="020F0502020204030204" pitchFamily="34" charset="0"/>
            </a:endParaRPr>
          </a:p>
          <a:p>
            <a:endParaRPr lang="nl-NL" sz="2400" dirty="0">
              <a:solidFill>
                <a:srgbClr val="009999"/>
              </a:solidFill>
              <a:latin typeface="Calibri" panose="020F0502020204030204" pitchFamily="34" charset="0"/>
            </a:endParaRPr>
          </a:p>
          <a:p>
            <a:endParaRPr lang="nl-NL" sz="2400" dirty="0">
              <a:solidFill>
                <a:srgbClr val="009999"/>
              </a:solidFill>
              <a:latin typeface="Calibri" panose="020F0502020204030204" pitchFamily="34" charset="0"/>
            </a:endParaRPr>
          </a:p>
          <a:p>
            <a:endParaRPr lang="nl-NL" sz="2400" dirty="0">
              <a:solidFill>
                <a:srgbClr val="009999"/>
              </a:solidFill>
              <a:latin typeface="Calibri" panose="020F0502020204030204" pitchFamily="34" charset="0"/>
            </a:endParaRPr>
          </a:p>
          <a:p>
            <a:endParaRPr lang="nl-NL" sz="2400" dirty="0">
              <a:solidFill>
                <a:srgbClr val="009999"/>
              </a:solidFill>
              <a:latin typeface="Calibri" panose="020F0502020204030204" pitchFamily="34" charset="0"/>
            </a:endParaRPr>
          </a:p>
          <a:p>
            <a:r>
              <a:rPr lang="nl-NL" sz="2400" dirty="0">
                <a:solidFill>
                  <a:srgbClr val="009999"/>
                </a:solidFill>
                <a:latin typeface="Calibri" panose="020F0502020204030204" pitchFamily="34" charset="0"/>
              </a:rPr>
              <a:t>Write </a:t>
            </a:r>
            <a:r>
              <a:rPr lang="nl-NL" sz="2400" dirty="0" err="1">
                <a:solidFill>
                  <a:srgbClr val="009999"/>
                </a:solidFill>
                <a:latin typeface="Calibri" panose="020F0502020204030204" pitchFamily="34" charset="0"/>
              </a:rPr>
              <a:t>the</a:t>
            </a:r>
            <a:r>
              <a:rPr lang="nl-NL" sz="2400" dirty="0">
                <a:solidFill>
                  <a:srgbClr val="009999"/>
                </a:solidFill>
                <a:latin typeface="Calibri" panose="020F0502020204030204" pitchFamily="34" charset="0"/>
              </a:rPr>
              <a:t> correct letters next </a:t>
            </a:r>
            <a:r>
              <a:rPr lang="nl-NL" sz="2400" dirty="0" err="1">
                <a:solidFill>
                  <a:srgbClr val="009999"/>
                </a:solidFill>
                <a:latin typeface="Calibri" panose="020F0502020204030204" pitchFamily="34" charset="0"/>
              </a:rPr>
              <a:t>to</a:t>
            </a:r>
            <a:r>
              <a:rPr lang="nl-NL" sz="2400" dirty="0">
                <a:solidFill>
                  <a:srgbClr val="009999"/>
                </a:solidFill>
                <a:latin typeface="Calibri" panose="020F0502020204030204" pitchFamily="34" charset="0"/>
              </a:rPr>
              <a:t> </a:t>
            </a:r>
            <a:r>
              <a:rPr lang="nl-NL" sz="2400" dirty="0" err="1">
                <a:solidFill>
                  <a:srgbClr val="009999"/>
                </a:solidFill>
                <a:latin typeface="Calibri" panose="020F0502020204030204" pitchFamily="34" charset="0"/>
              </a:rPr>
              <a:t>the</a:t>
            </a:r>
            <a:r>
              <a:rPr lang="nl-NL" sz="2400" dirty="0">
                <a:solidFill>
                  <a:srgbClr val="009999"/>
                </a:solidFill>
                <a:latin typeface="Calibri" panose="020F0502020204030204" pitchFamily="34" charset="0"/>
              </a:rPr>
              <a:t> star. </a:t>
            </a:r>
            <a:br>
              <a:rPr lang="nl-NL" sz="2400" dirty="0">
                <a:solidFill>
                  <a:srgbClr val="009999"/>
                </a:solidFill>
                <a:latin typeface="Calibri" panose="020F0502020204030204" pitchFamily="34" charset="0"/>
              </a:rPr>
            </a:br>
            <a:r>
              <a:rPr lang="nl-NL" sz="2400" dirty="0" err="1">
                <a:solidFill>
                  <a:srgbClr val="009999"/>
                </a:solidFill>
                <a:latin typeface="Calibri" panose="020F0502020204030204" pitchFamily="34" charset="0"/>
              </a:rPr>
              <a:t>Think</a:t>
            </a:r>
            <a:r>
              <a:rPr lang="nl-NL" sz="2400" dirty="0">
                <a:solidFill>
                  <a:srgbClr val="009999"/>
                </a:solidFill>
                <a:latin typeface="Calibri" panose="020F0502020204030204" pitchFamily="34" charset="0"/>
              </a:rPr>
              <a:t> of </a:t>
            </a:r>
            <a:r>
              <a:rPr lang="nl-NL" sz="2400" dirty="0" err="1">
                <a:solidFill>
                  <a:srgbClr val="009999"/>
                </a:solidFill>
                <a:latin typeface="Calibri" panose="020F0502020204030204" pitchFamily="34" charset="0"/>
              </a:rPr>
              <a:t>the</a:t>
            </a:r>
            <a:r>
              <a:rPr lang="nl-NL" sz="2400" dirty="0">
                <a:solidFill>
                  <a:srgbClr val="009999"/>
                </a:solidFill>
                <a:latin typeface="Calibri" panose="020F0502020204030204" pitchFamily="34" charset="0"/>
              </a:rPr>
              <a:t> </a:t>
            </a:r>
            <a:r>
              <a:rPr lang="nl-NL" sz="2400" dirty="0" err="1">
                <a:solidFill>
                  <a:srgbClr val="009999"/>
                </a:solidFill>
                <a:latin typeface="Calibri" panose="020F0502020204030204" pitchFamily="34" charset="0"/>
              </a:rPr>
              <a:t>rules</a:t>
            </a:r>
            <a:r>
              <a:rPr lang="nl-NL" sz="2400" dirty="0">
                <a:solidFill>
                  <a:srgbClr val="009999"/>
                </a:solidFill>
                <a:latin typeface="Calibri" panose="020F0502020204030204" pitchFamily="34" charset="0"/>
              </a:rPr>
              <a:t>: </a:t>
            </a:r>
          </a:p>
          <a:p>
            <a:pPr lvl="0"/>
            <a:r>
              <a:rPr lang="nl-NL" sz="2400" b="1" dirty="0">
                <a:solidFill>
                  <a:srgbClr val="009999"/>
                </a:solidFill>
                <a:latin typeface="Calibri" panose="020F0502020204030204" pitchFamily="34" charset="0"/>
              </a:rPr>
              <a:t>A </a:t>
            </a:r>
            <a:r>
              <a:rPr lang="nl-NL" sz="2400" b="1" dirty="0" err="1">
                <a:solidFill>
                  <a:srgbClr val="009999"/>
                </a:solidFill>
                <a:latin typeface="Calibri" panose="020F0502020204030204" pitchFamily="34" charset="0"/>
              </a:rPr>
              <a:t>always</a:t>
            </a:r>
            <a:r>
              <a:rPr lang="nl-NL" sz="2400" b="1" dirty="0">
                <a:solidFill>
                  <a:srgbClr val="009999"/>
                </a:solidFill>
                <a:latin typeface="Calibri" panose="020F0502020204030204" pitchFamily="34" charset="0"/>
              </a:rPr>
              <a:t> </a:t>
            </a:r>
            <a:r>
              <a:rPr lang="nl-NL" sz="2400" b="1" dirty="0" err="1">
                <a:solidFill>
                  <a:srgbClr val="009999"/>
                </a:solidFill>
                <a:latin typeface="Calibri" panose="020F0502020204030204" pitchFamily="34" charset="0"/>
              </a:rPr>
              <a:t>gets</a:t>
            </a:r>
            <a:r>
              <a:rPr lang="nl-NL" sz="2400" b="1" dirty="0">
                <a:solidFill>
                  <a:srgbClr val="009999"/>
                </a:solidFill>
                <a:latin typeface="Calibri" panose="020F0502020204030204" pitchFamily="34" charset="0"/>
              </a:rPr>
              <a:t> a U</a:t>
            </a:r>
            <a:endParaRPr lang="en-US" sz="2400" dirty="0">
              <a:solidFill>
                <a:srgbClr val="009999"/>
              </a:solidFill>
              <a:latin typeface="Calibri" panose="020F0502020204030204" pitchFamily="34" charset="0"/>
            </a:endParaRPr>
          </a:p>
          <a:p>
            <a:r>
              <a:rPr lang="nl-NL" sz="2400" b="1" dirty="0">
                <a:solidFill>
                  <a:srgbClr val="009999"/>
                </a:solidFill>
                <a:latin typeface="Calibri" panose="020F0502020204030204" pitchFamily="34" charset="0"/>
              </a:rPr>
              <a:t>C </a:t>
            </a:r>
            <a:r>
              <a:rPr lang="nl-NL" sz="2400" b="1" dirty="0" err="1">
                <a:solidFill>
                  <a:srgbClr val="009999"/>
                </a:solidFill>
                <a:latin typeface="Calibri" panose="020F0502020204030204" pitchFamily="34" charset="0"/>
              </a:rPr>
              <a:t>always</a:t>
            </a:r>
            <a:r>
              <a:rPr lang="nl-NL" sz="2400" b="1" dirty="0">
                <a:solidFill>
                  <a:srgbClr val="009999"/>
                </a:solidFill>
                <a:latin typeface="Calibri" panose="020F0502020204030204" pitchFamily="34" charset="0"/>
              </a:rPr>
              <a:t> </a:t>
            </a:r>
            <a:r>
              <a:rPr lang="nl-NL" sz="2400" b="1" dirty="0" err="1">
                <a:solidFill>
                  <a:srgbClr val="009999"/>
                </a:solidFill>
                <a:latin typeface="Calibri" panose="020F0502020204030204" pitchFamily="34" charset="0"/>
              </a:rPr>
              <a:t>gets</a:t>
            </a:r>
            <a:r>
              <a:rPr lang="nl-NL" sz="2400" b="1" dirty="0">
                <a:solidFill>
                  <a:srgbClr val="009999"/>
                </a:solidFill>
                <a:latin typeface="Calibri" panose="020F0502020204030204" pitchFamily="34" charset="0"/>
              </a:rPr>
              <a:t> a G </a:t>
            </a:r>
            <a:endParaRPr lang="en-US" sz="2400" dirty="0">
              <a:solidFill>
                <a:srgbClr val="009999"/>
              </a:solidFill>
              <a:latin typeface="Calibri" panose="020F0502020204030204" pitchFamily="34" charset="0"/>
            </a:endParaRPr>
          </a:p>
          <a:p>
            <a:r>
              <a:rPr lang="nl-NL" sz="2400" b="1" dirty="0">
                <a:solidFill>
                  <a:srgbClr val="009999"/>
                </a:solidFill>
                <a:latin typeface="Calibri" panose="020F0502020204030204" pitchFamily="34" charset="0"/>
              </a:rPr>
              <a:t>G </a:t>
            </a:r>
            <a:r>
              <a:rPr lang="nl-NL" sz="2400" b="1" dirty="0" err="1">
                <a:solidFill>
                  <a:srgbClr val="009999"/>
                </a:solidFill>
                <a:latin typeface="Calibri" panose="020F0502020204030204" pitchFamily="34" charset="0"/>
              </a:rPr>
              <a:t>always</a:t>
            </a:r>
            <a:r>
              <a:rPr lang="nl-NL" sz="2400" b="1" dirty="0">
                <a:solidFill>
                  <a:srgbClr val="009999"/>
                </a:solidFill>
                <a:latin typeface="Calibri" panose="020F0502020204030204" pitchFamily="34" charset="0"/>
              </a:rPr>
              <a:t> </a:t>
            </a:r>
            <a:r>
              <a:rPr lang="nl-NL" sz="2400" b="1" dirty="0" err="1">
                <a:solidFill>
                  <a:srgbClr val="009999"/>
                </a:solidFill>
                <a:latin typeface="Calibri" panose="020F0502020204030204" pitchFamily="34" charset="0"/>
              </a:rPr>
              <a:t>gets</a:t>
            </a:r>
            <a:r>
              <a:rPr lang="nl-NL" sz="2400" b="1" dirty="0">
                <a:solidFill>
                  <a:srgbClr val="009999"/>
                </a:solidFill>
                <a:latin typeface="Calibri" panose="020F0502020204030204" pitchFamily="34" charset="0"/>
              </a:rPr>
              <a:t> a C </a:t>
            </a:r>
            <a:endParaRPr lang="en-US" sz="2400" dirty="0">
              <a:solidFill>
                <a:srgbClr val="009999"/>
              </a:solidFill>
              <a:latin typeface="Calibri" panose="020F0502020204030204" pitchFamily="34" charset="0"/>
            </a:endParaRPr>
          </a:p>
          <a:p>
            <a:r>
              <a:rPr lang="nl-NL" sz="2400" b="1" dirty="0">
                <a:solidFill>
                  <a:srgbClr val="009999"/>
                </a:solidFill>
                <a:latin typeface="Calibri" panose="020F0502020204030204" pitchFamily="34" charset="0"/>
              </a:rPr>
              <a:t>T </a:t>
            </a:r>
            <a:r>
              <a:rPr lang="nl-NL" sz="2400" b="1" dirty="0" err="1">
                <a:solidFill>
                  <a:srgbClr val="009999"/>
                </a:solidFill>
                <a:latin typeface="Calibri" panose="020F0502020204030204" pitchFamily="34" charset="0"/>
              </a:rPr>
              <a:t>always</a:t>
            </a:r>
            <a:r>
              <a:rPr lang="nl-NL" sz="2400" b="1" dirty="0">
                <a:solidFill>
                  <a:srgbClr val="009999"/>
                </a:solidFill>
                <a:latin typeface="Calibri" panose="020F0502020204030204" pitchFamily="34" charset="0"/>
              </a:rPr>
              <a:t> </a:t>
            </a:r>
            <a:r>
              <a:rPr lang="nl-NL" sz="2400" b="1" dirty="0" err="1">
                <a:solidFill>
                  <a:srgbClr val="009999"/>
                </a:solidFill>
                <a:latin typeface="Calibri" panose="020F0502020204030204" pitchFamily="34" charset="0"/>
              </a:rPr>
              <a:t>gets</a:t>
            </a:r>
            <a:r>
              <a:rPr lang="nl-NL" sz="2400" b="1" dirty="0">
                <a:solidFill>
                  <a:srgbClr val="009999"/>
                </a:solidFill>
                <a:latin typeface="Calibri" panose="020F0502020204030204" pitchFamily="34" charset="0"/>
              </a:rPr>
              <a:t> </a:t>
            </a:r>
            <a:r>
              <a:rPr lang="nl-NL" sz="2400" b="1" dirty="0" err="1">
                <a:solidFill>
                  <a:srgbClr val="009999"/>
                </a:solidFill>
                <a:latin typeface="Calibri" panose="020F0502020204030204" pitchFamily="34" charset="0"/>
              </a:rPr>
              <a:t>an</a:t>
            </a:r>
            <a:r>
              <a:rPr lang="nl-NL" sz="2400" b="1" dirty="0">
                <a:solidFill>
                  <a:srgbClr val="009999"/>
                </a:solidFill>
                <a:latin typeface="Calibri" panose="020F0502020204030204" pitchFamily="34" charset="0"/>
              </a:rPr>
              <a:t> A </a:t>
            </a:r>
            <a:endParaRPr lang="en-US" sz="3200" dirty="0">
              <a:solidFill>
                <a:srgbClr val="009999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6525115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Decoding disk</a:t>
            </a:r>
            <a:endParaRPr lang="en-US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err="1"/>
              <a:t>You</a:t>
            </a:r>
            <a:r>
              <a:rPr lang="nl-NL" dirty="0"/>
              <a:t> are </a:t>
            </a:r>
            <a:r>
              <a:rPr lang="nl-NL" dirty="0" err="1"/>
              <a:t>now</a:t>
            </a:r>
            <a:r>
              <a:rPr lang="nl-NL" dirty="0"/>
              <a:t> </a:t>
            </a:r>
            <a:r>
              <a:rPr lang="nl-NL" dirty="0" err="1"/>
              <a:t>going</a:t>
            </a:r>
            <a:r>
              <a:rPr lang="nl-NL" dirty="0"/>
              <a:t> </a:t>
            </a:r>
            <a:r>
              <a:rPr lang="nl-NL" dirty="0" err="1"/>
              <a:t>to</a:t>
            </a:r>
            <a:r>
              <a:rPr lang="nl-NL" dirty="0"/>
              <a:t> look </a:t>
            </a:r>
            <a:r>
              <a:rPr lang="nl-NL" dirty="0" err="1"/>
              <a:t>for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correct letter </a:t>
            </a:r>
            <a:r>
              <a:rPr lang="nl-NL" dirty="0" err="1"/>
              <a:t>for</a:t>
            </a:r>
            <a:r>
              <a:rPr lang="nl-NL" dirty="0"/>
              <a:t> </a:t>
            </a:r>
            <a:r>
              <a:rPr lang="nl-NL" dirty="0" err="1"/>
              <a:t>this</a:t>
            </a:r>
            <a:r>
              <a:rPr lang="nl-NL" dirty="0"/>
              <a:t> code in 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 err="1"/>
              <a:t>decoding</a:t>
            </a:r>
            <a:r>
              <a:rPr lang="nl-NL" dirty="0"/>
              <a:t> disk.  </a:t>
            </a:r>
            <a:endParaRPr lang="en-US" dirty="0"/>
          </a:p>
        </p:txBody>
      </p:sp>
      <p:pic>
        <p:nvPicPr>
          <p:cNvPr id="7" name="Afbeelding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2543175"/>
            <a:ext cx="8229600" cy="1771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9795830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Decoding disk</a:t>
            </a:r>
            <a:endParaRPr lang="en-US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We are </a:t>
            </a:r>
            <a:r>
              <a:rPr lang="nl-NL" dirty="0" err="1"/>
              <a:t>looking</a:t>
            </a:r>
            <a:r>
              <a:rPr lang="nl-NL" dirty="0"/>
              <a:t> </a:t>
            </a:r>
            <a:r>
              <a:rPr lang="nl-NL" dirty="0" err="1"/>
              <a:t>for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correct letter </a:t>
            </a:r>
            <a:r>
              <a:rPr lang="nl-NL" dirty="0" err="1"/>
              <a:t>for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code AUG. </a:t>
            </a:r>
          </a:p>
          <a:p>
            <a:pPr marL="0" indent="0">
              <a:buNone/>
            </a:pPr>
            <a:r>
              <a:rPr lang="nl-NL" dirty="0" err="1"/>
              <a:t>You</a:t>
            </a:r>
            <a:r>
              <a:rPr lang="nl-NL" dirty="0"/>
              <a:t> </a:t>
            </a:r>
            <a:r>
              <a:rPr lang="nl-NL" dirty="0" err="1"/>
              <a:t>always</a:t>
            </a:r>
            <a:r>
              <a:rPr lang="nl-NL" dirty="0"/>
              <a:t> have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find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first letter in 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 err="1"/>
              <a:t>middle</a:t>
            </a:r>
            <a:r>
              <a:rPr lang="nl-NL" dirty="0"/>
              <a:t> (green).</a:t>
            </a:r>
          </a:p>
          <a:p>
            <a:pPr marL="0" indent="0">
              <a:buNone/>
            </a:pPr>
            <a:r>
              <a:rPr lang="nl-NL" dirty="0"/>
              <a:t>The first letter is </a:t>
            </a:r>
            <a:r>
              <a:rPr lang="nl-NL" dirty="0" err="1"/>
              <a:t>the</a:t>
            </a:r>
            <a:r>
              <a:rPr lang="nl-NL" dirty="0"/>
              <a:t> A.</a:t>
            </a:r>
            <a:endParaRPr lang="en-US" dirty="0"/>
          </a:p>
        </p:txBody>
      </p:sp>
      <p:pic>
        <p:nvPicPr>
          <p:cNvPr id="9" name="Afbeelding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41684" y="2721832"/>
            <a:ext cx="3695700" cy="3752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6977776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Decoding disk</a:t>
            </a:r>
            <a:endParaRPr lang="en-US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We are looking for the correct letter for the code AUG. </a:t>
            </a:r>
          </a:p>
          <a:p>
            <a:pPr marL="0" indent="0">
              <a:buNone/>
            </a:pPr>
            <a:r>
              <a:rPr lang="nl-NL" dirty="0" err="1"/>
              <a:t>You</a:t>
            </a:r>
            <a:r>
              <a:rPr lang="nl-NL" dirty="0"/>
              <a:t> </a:t>
            </a:r>
            <a:r>
              <a:rPr lang="nl-NL" dirty="0" err="1"/>
              <a:t>find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second letter in 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 err="1"/>
              <a:t>yellow</a:t>
            </a:r>
            <a:r>
              <a:rPr lang="nl-NL" dirty="0"/>
              <a:t> </a:t>
            </a:r>
            <a:r>
              <a:rPr lang="nl-NL" dirty="0" err="1"/>
              <a:t>margin</a:t>
            </a:r>
            <a:r>
              <a:rPr lang="nl-NL" dirty="0"/>
              <a:t>. </a:t>
            </a:r>
          </a:p>
          <a:p>
            <a:pPr marL="0" indent="0">
              <a:buNone/>
            </a:pPr>
            <a:r>
              <a:rPr lang="nl-NL" dirty="0"/>
              <a:t>The second letter is </a:t>
            </a:r>
            <a:r>
              <a:rPr lang="nl-NL" dirty="0" err="1"/>
              <a:t>the</a:t>
            </a:r>
            <a:r>
              <a:rPr lang="nl-NL" dirty="0"/>
              <a:t> U. </a:t>
            </a:r>
            <a:endParaRPr lang="en-US" dirty="0"/>
          </a:p>
        </p:txBody>
      </p:sp>
      <p:pic>
        <p:nvPicPr>
          <p:cNvPr id="6" name="Afbeelding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51588" y="2736785"/>
            <a:ext cx="3686175" cy="3743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4919952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Decoding disk</a:t>
            </a:r>
            <a:endParaRPr lang="en-US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We are looking for the correct letter for the code AUG. </a:t>
            </a:r>
          </a:p>
          <a:p>
            <a:pPr marL="0" indent="0">
              <a:buNone/>
            </a:pPr>
            <a:r>
              <a:rPr lang="nl-NL" dirty="0" err="1"/>
              <a:t>You</a:t>
            </a:r>
            <a:r>
              <a:rPr lang="nl-NL" dirty="0"/>
              <a:t> </a:t>
            </a:r>
            <a:r>
              <a:rPr lang="nl-NL" dirty="0" err="1"/>
              <a:t>find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 err="1"/>
              <a:t>third</a:t>
            </a:r>
            <a:r>
              <a:rPr lang="nl-NL" dirty="0"/>
              <a:t> letter in 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 err="1"/>
              <a:t>orange</a:t>
            </a:r>
            <a:r>
              <a:rPr lang="nl-NL" dirty="0"/>
              <a:t> </a:t>
            </a:r>
            <a:r>
              <a:rPr lang="nl-NL" dirty="0" err="1"/>
              <a:t>margin</a:t>
            </a:r>
            <a:r>
              <a:rPr lang="nl-NL" dirty="0"/>
              <a:t>. </a:t>
            </a:r>
          </a:p>
          <a:p>
            <a:pPr marL="0" indent="0">
              <a:buNone/>
            </a:pPr>
            <a:r>
              <a:rPr lang="nl-NL" dirty="0"/>
              <a:t>The </a:t>
            </a:r>
            <a:r>
              <a:rPr lang="nl-NL" dirty="0" err="1"/>
              <a:t>third</a:t>
            </a:r>
            <a:r>
              <a:rPr lang="nl-NL" dirty="0"/>
              <a:t> letter is </a:t>
            </a:r>
            <a:r>
              <a:rPr lang="nl-NL" dirty="0" err="1"/>
              <a:t>now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G. </a:t>
            </a:r>
            <a:endParaRPr lang="en-US" dirty="0"/>
          </a:p>
        </p:txBody>
      </p:sp>
      <p:pic>
        <p:nvPicPr>
          <p:cNvPr id="6" name="Afbeelding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25822" y="2713672"/>
            <a:ext cx="3714750" cy="3762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1791773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Decoding disk</a:t>
            </a:r>
            <a:endParaRPr lang="en-US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err="1"/>
              <a:t>So</a:t>
            </a:r>
            <a:r>
              <a:rPr lang="nl-NL" dirty="0"/>
              <a:t>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code AUG </a:t>
            </a:r>
            <a:r>
              <a:rPr lang="nl-NL" dirty="0" err="1"/>
              <a:t>belongs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letter M (blue </a:t>
            </a:r>
            <a:r>
              <a:rPr lang="nl-NL" dirty="0" err="1"/>
              <a:t>margin</a:t>
            </a:r>
            <a:r>
              <a:rPr lang="nl-NL" dirty="0"/>
              <a:t>).</a:t>
            </a:r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64304" y="2200910"/>
            <a:ext cx="4333875" cy="4389438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9175" y="2697480"/>
            <a:ext cx="1847850" cy="289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2151642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Thema WKRU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Thema WKRU</Template>
  <TotalTime>43</TotalTime>
  <Words>222</Words>
  <Application>Microsoft Office PowerPoint</Application>
  <PresentationFormat>Diavoorstelling (4:3)</PresentationFormat>
  <Paragraphs>34</Paragraphs>
  <Slides>8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Thema WKRU</vt:lpstr>
      <vt:lpstr>Decoding disk</vt:lpstr>
      <vt:lpstr>Decoding disk</vt:lpstr>
      <vt:lpstr>Decoding disk</vt:lpstr>
      <vt:lpstr>Decoding disk</vt:lpstr>
      <vt:lpstr>Decoding disk</vt:lpstr>
      <vt:lpstr>Decoding disk</vt:lpstr>
      <vt:lpstr>Decoding disk</vt:lpstr>
      <vt:lpstr>Decoding disk</vt:lpstr>
    </vt:vector>
  </TitlesOfParts>
  <Company>CnCZ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Decodeerschijf</dc:title>
  <dc:creator>Josje Dinghs</dc:creator>
  <cp:lastModifiedBy>Wijngaards, M.W.J. (Maria)</cp:lastModifiedBy>
  <cp:revision>6</cp:revision>
  <dcterms:created xsi:type="dcterms:W3CDTF">2017-05-09T12:51:35Z</dcterms:created>
  <dcterms:modified xsi:type="dcterms:W3CDTF">2024-04-22T09:33:26Z</dcterms:modified>
</cp:coreProperties>
</file>