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8" r:id="rId3"/>
    <p:sldId id="260" r:id="rId4"/>
    <p:sldId id="261" r:id="rId5"/>
    <p:sldId id="271" r:id="rId6"/>
    <p:sldId id="262" r:id="rId7"/>
    <p:sldId id="258" r:id="rId8"/>
    <p:sldId id="263" r:id="rId9"/>
    <p:sldId id="269" r:id="rId10"/>
    <p:sldId id="270"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25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80340" autoAdjust="0"/>
  </p:normalViewPr>
  <p:slideViewPr>
    <p:cSldViewPr>
      <p:cViewPr>
        <p:scale>
          <a:sx n="75" d="100"/>
          <a:sy n="75" d="100"/>
        </p:scale>
        <p:origin x="1020"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223C24-0BE5-4B0D-A437-2E68185DC200}" type="datetimeFigureOut">
              <a:rPr lang="en-US" smtClean="0"/>
              <a:pPr/>
              <a:t>11-09-2017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3D0C5-A2AA-4453-8F59-6EFE08470F04}"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hooltv.nl/beeldbank/clip/20030904_dna0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iotopics.co.uk/genes/andna.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youtube.com/watch?v=zdDkiRw1Pd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hypertextbook.com/facts/1998/StevenChen.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9BC3D0C5-A2AA-4453-8F59-6EFE08470F04}" type="slidenum">
              <a:rPr lang="en-US" smtClean="0"/>
              <a:pPr/>
              <a:t>1</a:t>
            </a:fld>
            <a:endParaRPr lang="en-US"/>
          </a:p>
        </p:txBody>
      </p:sp>
    </p:spTree>
    <p:extLst>
      <p:ext uri="{BB962C8B-B14F-4D97-AF65-F5344CB8AC3E}">
        <p14:creationId xmlns:p14="http://schemas.microsoft.com/office/powerpoint/2010/main" val="317177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http://www.schooltv.nl/beeldbank/clip/20030904_dna01</a:t>
            </a:r>
            <a:endParaRPr lang="en-US" dirty="0"/>
          </a:p>
        </p:txBody>
      </p:sp>
      <p:sp>
        <p:nvSpPr>
          <p:cNvPr id="4" name="Slide Number Placeholder 3"/>
          <p:cNvSpPr>
            <a:spLocks noGrp="1"/>
          </p:cNvSpPr>
          <p:nvPr>
            <p:ph type="sldNum" sz="quarter" idx="10"/>
          </p:nvPr>
        </p:nvSpPr>
        <p:spPr/>
        <p:txBody>
          <a:bodyPr/>
          <a:lstStyle/>
          <a:p>
            <a:fld id="{9BC3D0C5-A2AA-4453-8F59-6EFE08470F0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Plaatjes:</a:t>
            </a:r>
          </a:p>
          <a:p>
            <a:r>
              <a:rPr lang="nl-NL" sz="1200" kern="1200" dirty="0" err="1" smtClean="0">
                <a:solidFill>
                  <a:schemeClr val="tx1"/>
                </a:solidFill>
                <a:latin typeface="+mn-lt"/>
                <a:ea typeface="+mn-ea"/>
                <a:cs typeface="+mn-cs"/>
              </a:rPr>
              <a:t>Dinga</a:t>
            </a:r>
            <a:r>
              <a:rPr lang="nl-NL" sz="1200" kern="1200" dirty="0" smtClean="0">
                <a:solidFill>
                  <a:schemeClr val="tx1"/>
                </a:solidFill>
                <a:latin typeface="+mn-lt"/>
                <a:ea typeface="+mn-ea"/>
                <a:cs typeface="+mn-cs"/>
              </a:rPr>
              <a:t>/123rf.com</a:t>
            </a:r>
            <a:endParaRPr lang="en-US" dirty="0"/>
          </a:p>
        </p:txBody>
      </p:sp>
      <p:sp>
        <p:nvSpPr>
          <p:cNvPr id="4" name="Slide Number Placeholder 3"/>
          <p:cNvSpPr>
            <a:spLocks noGrp="1"/>
          </p:cNvSpPr>
          <p:nvPr>
            <p:ph type="sldNum" sz="quarter" idx="10"/>
          </p:nvPr>
        </p:nvSpPr>
        <p:spPr/>
        <p:txBody>
          <a:bodyPr/>
          <a:lstStyle/>
          <a:p>
            <a:fld id="{9BC3D0C5-A2AA-4453-8F59-6EFE08470F0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Plaatje: </a:t>
            </a:r>
          </a:p>
          <a:p>
            <a:r>
              <a:rPr lang="nl-NL" sz="1200" kern="1200" dirty="0" smtClean="0">
                <a:solidFill>
                  <a:schemeClr val="tx1"/>
                </a:solidFill>
                <a:latin typeface="+mn-lt"/>
                <a:ea typeface="+mn-ea"/>
                <a:cs typeface="+mn-cs"/>
              </a:rPr>
              <a:t>Roberto </a:t>
            </a:r>
            <a:r>
              <a:rPr lang="nl-NL" sz="1200" kern="1200" dirty="0" err="1" smtClean="0">
                <a:solidFill>
                  <a:schemeClr val="tx1"/>
                </a:solidFill>
                <a:latin typeface="+mn-lt"/>
                <a:ea typeface="+mn-ea"/>
                <a:cs typeface="+mn-cs"/>
              </a:rPr>
              <a:t>Biasini</a:t>
            </a:r>
            <a:r>
              <a:rPr lang="nl-NL" sz="1200" kern="1200" dirty="0" smtClean="0">
                <a:solidFill>
                  <a:schemeClr val="tx1"/>
                </a:solidFill>
                <a:latin typeface="+mn-lt"/>
                <a:ea typeface="+mn-ea"/>
                <a:cs typeface="+mn-cs"/>
              </a:rPr>
              <a:t>/123rf.com</a:t>
            </a:r>
            <a:endParaRPr lang="en-US" dirty="0"/>
          </a:p>
        </p:txBody>
      </p:sp>
      <p:sp>
        <p:nvSpPr>
          <p:cNvPr id="4" name="Slide Number Placeholder 3"/>
          <p:cNvSpPr>
            <a:spLocks noGrp="1"/>
          </p:cNvSpPr>
          <p:nvPr>
            <p:ph type="sldNum" sz="quarter" idx="10"/>
          </p:nvPr>
        </p:nvSpPr>
        <p:spPr/>
        <p:txBody>
          <a:bodyPr/>
          <a:lstStyle/>
          <a:p>
            <a:fld id="{9BC3D0C5-A2AA-4453-8F59-6EFE08470F0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sz="1200" kern="1200" dirty="0" smtClean="0">
                <a:solidFill>
                  <a:schemeClr val="tx1"/>
                </a:solidFill>
                <a:latin typeface="+mn-lt"/>
                <a:ea typeface="+mn-ea"/>
                <a:cs typeface="+mn-cs"/>
              </a:rPr>
              <a:t>Plaatjes:</a:t>
            </a:r>
            <a:r>
              <a:rPr lang="nl-NL" sz="1200" kern="1200" baseline="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Roberto </a:t>
            </a:r>
            <a:r>
              <a:rPr lang="nl-NL" sz="1200" kern="1200" dirty="0" err="1" smtClean="0">
                <a:solidFill>
                  <a:schemeClr val="tx1"/>
                </a:solidFill>
                <a:latin typeface="+mn-lt"/>
                <a:ea typeface="+mn-ea"/>
                <a:cs typeface="+mn-cs"/>
              </a:rPr>
              <a:t>Biasini</a:t>
            </a:r>
            <a:r>
              <a:rPr lang="nl-NL" sz="1200" kern="1200" dirty="0" smtClean="0">
                <a:solidFill>
                  <a:schemeClr val="tx1"/>
                </a:solidFill>
                <a:latin typeface="+mn-lt"/>
                <a:ea typeface="+mn-ea"/>
                <a:cs typeface="+mn-cs"/>
              </a:rPr>
              <a:t>/123rf.com</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Peter </a:t>
            </a:r>
            <a:r>
              <a:rPr lang="nl-NL" sz="1200" kern="1200" dirty="0" err="1" smtClean="0">
                <a:solidFill>
                  <a:schemeClr val="tx1"/>
                </a:solidFill>
                <a:latin typeface="+mn-lt"/>
                <a:ea typeface="+mn-ea"/>
                <a:cs typeface="+mn-cs"/>
              </a:rPr>
              <a:t>Lamb</a:t>
            </a:r>
            <a:r>
              <a:rPr lang="nl-NL" sz="1200" kern="1200" dirty="0" smtClean="0">
                <a:solidFill>
                  <a:schemeClr val="tx1"/>
                </a:solidFill>
                <a:latin typeface="+mn-lt"/>
                <a:ea typeface="+mn-ea"/>
                <a:cs typeface="+mn-cs"/>
              </a:rPr>
              <a:t>/123rf.com</a:t>
            </a:r>
            <a:endParaRPr lang="en-US" sz="1200" kern="1200" dirty="0" smtClean="0">
              <a:solidFill>
                <a:schemeClr val="tx1"/>
              </a:solidFill>
              <a:latin typeface="+mn-lt"/>
              <a:ea typeface="+mn-ea"/>
              <a:cs typeface="+mn-cs"/>
            </a:endParaRPr>
          </a:p>
          <a:p>
            <a:endParaRPr lang="nl-NL" dirty="0" smtClean="0"/>
          </a:p>
          <a:p>
            <a:endParaRPr lang="nl-NL" dirty="0" smtClean="0"/>
          </a:p>
        </p:txBody>
      </p:sp>
      <p:sp>
        <p:nvSpPr>
          <p:cNvPr id="4" name="Slide Number Placeholder 3"/>
          <p:cNvSpPr>
            <a:spLocks noGrp="1"/>
          </p:cNvSpPr>
          <p:nvPr>
            <p:ph type="sldNum" sz="quarter" idx="10"/>
          </p:nvPr>
        </p:nvSpPr>
        <p:spPr/>
        <p:txBody>
          <a:bodyPr/>
          <a:lstStyle/>
          <a:p>
            <a:fld id="{9BC3D0C5-A2AA-4453-8F59-6EFE08470F0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Plaatje: </a:t>
            </a:r>
            <a:r>
              <a:rPr lang="nl-NL" sz="1200" i="1" kern="1200" dirty="0" smtClean="0">
                <a:solidFill>
                  <a:schemeClr val="tx1"/>
                </a:solidFill>
                <a:latin typeface="+mn-lt"/>
                <a:ea typeface="+mn-ea"/>
                <a:cs typeface="+mn-cs"/>
              </a:rPr>
              <a:t>Sebastiaan Donders/</a:t>
            </a:r>
            <a:r>
              <a:rPr lang="nl-NL" sz="1200" i="1" kern="1200" dirty="0" err="1" smtClean="0">
                <a:solidFill>
                  <a:schemeClr val="tx1"/>
                </a:solidFill>
                <a:latin typeface="+mn-lt"/>
                <a:ea typeface="+mn-ea"/>
                <a:cs typeface="+mn-cs"/>
              </a:rPr>
              <a:t>AllesoverDNA.nl</a:t>
            </a:r>
            <a:endParaRPr lang="en-US" dirty="0"/>
          </a:p>
        </p:txBody>
      </p:sp>
      <p:sp>
        <p:nvSpPr>
          <p:cNvPr id="4" name="Slide Number Placeholder 3"/>
          <p:cNvSpPr>
            <a:spLocks noGrp="1"/>
          </p:cNvSpPr>
          <p:nvPr>
            <p:ph type="sldNum" sz="quarter" idx="10"/>
          </p:nvPr>
        </p:nvSpPr>
        <p:spPr/>
        <p:txBody>
          <a:bodyPr/>
          <a:lstStyle/>
          <a:p>
            <a:fld id="{9BC3D0C5-A2AA-4453-8F59-6EFE08470F0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http://www.biotopics.co.uk/genes/andna.html</a:t>
            </a:r>
            <a:endParaRPr lang="en-US" dirty="0"/>
          </a:p>
        </p:txBody>
      </p:sp>
      <p:sp>
        <p:nvSpPr>
          <p:cNvPr id="4" name="Slide Number Placeholder 3"/>
          <p:cNvSpPr>
            <a:spLocks noGrp="1"/>
          </p:cNvSpPr>
          <p:nvPr>
            <p:ph type="sldNum" sz="quarter" idx="10"/>
          </p:nvPr>
        </p:nvSpPr>
        <p:spPr/>
        <p:txBody>
          <a:bodyPr/>
          <a:lstStyle/>
          <a:p>
            <a:fld id="{9BC3D0C5-A2AA-4453-8F59-6EFE08470F0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http://www.youtube.com/watch?v=zdDkiRw1PdU</a:t>
            </a:r>
            <a:endParaRPr lang="en-US" dirty="0"/>
          </a:p>
        </p:txBody>
      </p:sp>
      <p:sp>
        <p:nvSpPr>
          <p:cNvPr id="4" name="Slide Number Placeholder 3"/>
          <p:cNvSpPr>
            <a:spLocks noGrp="1"/>
          </p:cNvSpPr>
          <p:nvPr>
            <p:ph type="sldNum" sz="quarter" idx="10"/>
          </p:nvPr>
        </p:nvSpPr>
        <p:spPr/>
        <p:txBody>
          <a:bodyPr/>
          <a:lstStyle/>
          <a:p>
            <a:fld id="{9BC3D0C5-A2AA-4453-8F59-6EFE08470F0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De getallen</a:t>
            </a:r>
            <a:r>
              <a:rPr lang="nl-NL" baseline="0" dirty="0" smtClean="0"/>
              <a:t> hierin zijn gemiddeld genomen. Dit dient vooral als voorstelling hoe klein je DNA is. </a:t>
            </a:r>
          </a:p>
          <a:p>
            <a:r>
              <a:rPr lang="nl-NL" baseline="0" dirty="0" smtClean="0"/>
              <a:t>Over het aantal cellen bestaat discussie, 30 biljoen is een schatting, omdat je dit niet kan natellen en het per persoon kan verschillen.</a:t>
            </a:r>
            <a:endParaRPr lang="nl-NL" dirty="0" smtClean="0"/>
          </a:p>
          <a:p>
            <a:endParaRPr lang="nl-NL" dirty="0" smtClean="0"/>
          </a:p>
          <a:p>
            <a:r>
              <a:rPr lang="nl-NL" dirty="0" smtClean="0"/>
              <a:t>Uitgaande van 30 biljoen cellen</a:t>
            </a:r>
            <a:r>
              <a:rPr lang="nl-NL" baseline="0" dirty="0" smtClean="0"/>
              <a:t> en de zon die 150 miljoen km van de aarde staat, kom je op 400 x naar de zon en terug</a:t>
            </a:r>
          </a:p>
          <a:p>
            <a:endParaRPr lang="nl-NL" dirty="0" smtClean="0"/>
          </a:p>
          <a:p>
            <a:r>
              <a:rPr lang="nl-NL" dirty="0" smtClean="0"/>
              <a:t>Andere website gaat uit van gemiddeld 1 biljoen</a:t>
            </a:r>
            <a:r>
              <a:rPr lang="nl-NL" baseline="0" dirty="0" smtClean="0"/>
              <a:t> cellen in een mens uit en komt op 70 keer naar zon en terug</a:t>
            </a:r>
          </a:p>
          <a:p>
            <a:r>
              <a:rPr lang="nl-NL" baseline="0" dirty="0" smtClean="0"/>
              <a:t>van</a:t>
            </a:r>
            <a:r>
              <a:rPr lang="nl-NL" dirty="0" smtClean="0"/>
              <a:t> </a:t>
            </a:r>
            <a:r>
              <a:rPr lang="en-US" dirty="0" smtClean="0">
                <a:hlinkClick r:id="rId3"/>
              </a:rPr>
              <a:t>http://hypertextbook.com/facts/1998/StevenChen.shtml</a:t>
            </a:r>
            <a:endParaRPr lang="en-US" dirty="0" smtClean="0"/>
          </a:p>
          <a:p>
            <a:endParaRPr lang="nl-NL" dirty="0" smtClean="0"/>
          </a:p>
          <a:p>
            <a:r>
              <a:rPr lang="nl-NL" dirty="0" smtClean="0"/>
              <a:t>In ieder geval</a:t>
            </a:r>
            <a:r>
              <a:rPr lang="nl-NL" baseline="0" dirty="0" smtClean="0"/>
              <a:t> heeft je DNA een onvoorstelbare lengte als je het achter elkaar plakt. </a:t>
            </a:r>
          </a:p>
          <a:p>
            <a:endParaRPr lang="nl-NL" baseline="0" dirty="0" smtClean="0"/>
          </a:p>
          <a:p>
            <a:r>
              <a:rPr lang="nl-NL" baseline="0" dirty="0" smtClean="0"/>
              <a:t>Ter vergelijking de zon staat zo ver van de aarde weg dat een vliegtuig dat 1000 km per uur vliegt er 17 jaar over zou doen om bij de zon te komen. </a:t>
            </a:r>
          </a:p>
          <a:p>
            <a:endParaRPr lang="en-US" dirty="0"/>
          </a:p>
        </p:txBody>
      </p:sp>
      <p:sp>
        <p:nvSpPr>
          <p:cNvPr id="4" name="Slide Number Placeholder 3"/>
          <p:cNvSpPr>
            <a:spLocks noGrp="1"/>
          </p:cNvSpPr>
          <p:nvPr>
            <p:ph type="sldNum" sz="quarter" idx="10"/>
          </p:nvPr>
        </p:nvSpPr>
        <p:spPr/>
        <p:txBody>
          <a:bodyPr/>
          <a:lstStyle/>
          <a:p>
            <a:fld id="{9BC3D0C5-A2AA-4453-8F59-6EFE08470F0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fld id="{F9158D87-DC37-4717-A3F2-AF86BB38088D}" type="datetimeFigureOut">
              <a:rPr lang="nl-NL" smtClean="0"/>
              <a:pPr/>
              <a:t>11-9-2017</a:t>
            </a:fld>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7E6BDF86-0873-42AB-A8A1-316A172F1406}" type="slidenum">
              <a:rPr lang="nl-NL" smtClean="0"/>
              <a:pPr/>
              <a:t>‹nr.›</a:t>
            </a:fld>
            <a:endParaRPr lang="nl-NL"/>
          </a:p>
        </p:txBody>
      </p:sp>
    </p:spTree>
  </p:cSld>
  <p:clrMapOvr>
    <a:masterClrMapping/>
  </p:clrMapOvr>
  <p:transition advClick="0"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fld id="{F9158D87-DC37-4717-A3F2-AF86BB38088D}" type="datetimeFigureOut">
              <a:rPr lang="nl-NL" smtClean="0"/>
              <a:pPr/>
              <a:t>11-9-2017</a:t>
            </a:fld>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7E6BDF86-0873-42AB-A8A1-316A172F1406}" type="slidenum">
              <a:rPr lang="nl-NL" smtClean="0"/>
              <a:pPr/>
              <a:t>‹nr.›</a:t>
            </a:fld>
            <a:endParaRPr lang="nl-NL"/>
          </a:p>
        </p:txBody>
      </p:sp>
    </p:spTree>
  </p:cSld>
  <p:clrMapOvr>
    <a:masterClrMapping/>
  </p:clrMapOvr>
  <p:transition advClick="0"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fld id="{F9158D87-DC37-4717-A3F2-AF86BB38088D}" type="datetimeFigureOut">
              <a:rPr lang="nl-NL" smtClean="0"/>
              <a:pPr/>
              <a:t>11-9-2017</a:t>
            </a:fld>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7E6BDF86-0873-42AB-A8A1-316A172F1406}" type="slidenum">
              <a:rPr lang="nl-NL" smtClean="0"/>
              <a:pPr/>
              <a:t>‹nr.›</a:t>
            </a:fld>
            <a:endParaRPr lang="nl-NL"/>
          </a:p>
        </p:txBody>
      </p:sp>
    </p:spTree>
  </p:cSld>
  <p:clrMapOvr>
    <a:masterClrMapping/>
  </p:clrMapOvr>
  <p:transition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Rectangle 4"/>
          <p:cNvSpPr>
            <a:spLocks noGrp="1" noChangeArrowheads="1"/>
          </p:cNvSpPr>
          <p:nvPr>
            <p:ph type="dt" sz="half" idx="10"/>
          </p:nvPr>
        </p:nvSpPr>
        <p:spPr>
          <a:ln/>
        </p:spPr>
        <p:txBody>
          <a:bodyPr/>
          <a:lstStyle>
            <a:lvl1pPr>
              <a:defRPr/>
            </a:lvl1pPr>
          </a:lstStyle>
          <a:p>
            <a:fld id="{F9158D87-DC37-4717-A3F2-AF86BB38088D}" type="datetimeFigureOut">
              <a:rPr lang="nl-NL" smtClean="0"/>
              <a:pPr/>
              <a:t>11-9-2017</a:t>
            </a:fld>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7E6BDF86-0873-42AB-A8A1-316A172F1406}" type="slidenum">
              <a:rPr lang="nl-NL" smtClean="0"/>
              <a:pPr/>
              <a:t>‹nr.›</a:t>
            </a:fld>
            <a:endParaRPr lang="nl-NL"/>
          </a:p>
        </p:txBody>
      </p:sp>
    </p:spTree>
  </p:cSld>
  <p:clrMapOvr>
    <a:masterClrMapping/>
  </p:clrMapOvr>
  <p:transition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9158D87-DC37-4717-A3F2-AF86BB38088D}" type="datetimeFigureOut">
              <a:rPr lang="nl-NL" smtClean="0"/>
              <a:pPr/>
              <a:t>11-9-2017</a:t>
            </a:fld>
            <a:endParaRPr lang="nl-NL"/>
          </a:p>
        </p:txBody>
      </p:sp>
      <p:sp>
        <p:nvSpPr>
          <p:cNvPr id="5" name="Rectangle 5"/>
          <p:cNvSpPr>
            <a:spLocks noGrp="1" noChangeArrowheads="1"/>
          </p:cNvSpPr>
          <p:nvPr>
            <p:ph type="ftr" sz="quarter" idx="11"/>
          </p:nvPr>
        </p:nvSpPr>
        <p:spPr>
          <a:ln/>
        </p:spPr>
        <p:txBody>
          <a:bodyPr/>
          <a:lstStyle>
            <a:lvl1pPr>
              <a:defRPr/>
            </a:lvl1pPr>
          </a:lstStyle>
          <a:p>
            <a:endParaRPr lang="nl-NL"/>
          </a:p>
        </p:txBody>
      </p:sp>
      <p:sp>
        <p:nvSpPr>
          <p:cNvPr id="6" name="Rectangle 6"/>
          <p:cNvSpPr>
            <a:spLocks noGrp="1" noChangeArrowheads="1"/>
          </p:cNvSpPr>
          <p:nvPr>
            <p:ph type="sldNum" sz="quarter" idx="12"/>
          </p:nvPr>
        </p:nvSpPr>
        <p:spPr>
          <a:ln/>
        </p:spPr>
        <p:txBody>
          <a:bodyPr/>
          <a:lstStyle>
            <a:lvl1pPr>
              <a:defRPr/>
            </a:lvl1pPr>
          </a:lstStyle>
          <a:p>
            <a:fld id="{7E6BDF86-0873-42AB-A8A1-316A172F1406}" type="slidenum">
              <a:rPr lang="nl-NL" smtClean="0"/>
              <a:pPr/>
              <a:t>‹nr.›</a:t>
            </a:fld>
            <a:endParaRPr lang="nl-NL"/>
          </a:p>
        </p:txBody>
      </p:sp>
    </p:spTree>
  </p:cSld>
  <p:clrMapOvr>
    <a:masterClrMapping/>
  </p:clrMapOvr>
  <p:transition advClick="0"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fld id="{F9158D87-DC37-4717-A3F2-AF86BB38088D}" type="datetimeFigureOut">
              <a:rPr lang="nl-NL" smtClean="0"/>
              <a:pPr/>
              <a:t>11-9-2017</a:t>
            </a:fld>
            <a:endParaRPr lang="nl-NL"/>
          </a:p>
        </p:txBody>
      </p:sp>
      <p:sp>
        <p:nvSpPr>
          <p:cNvPr id="6" name="Rectangle 5"/>
          <p:cNvSpPr>
            <a:spLocks noGrp="1" noChangeArrowheads="1"/>
          </p:cNvSpPr>
          <p:nvPr>
            <p:ph type="ftr" sz="quarter" idx="11"/>
          </p:nvPr>
        </p:nvSpPr>
        <p:spPr>
          <a:ln/>
        </p:spPr>
        <p:txBody>
          <a:bodyPr/>
          <a:lstStyle>
            <a:lvl1pPr>
              <a:defRPr/>
            </a:lvl1pPr>
          </a:lstStyle>
          <a:p>
            <a:endParaRPr lang="nl-NL"/>
          </a:p>
        </p:txBody>
      </p:sp>
      <p:sp>
        <p:nvSpPr>
          <p:cNvPr id="7" name="Rectangle 6"/>
          <p:cNvSpPr>
            <a:spLocks noGrp="1" noChangeArrowheads="1"/>
          </p:cNvSpPr>
          <p:nvPr>
            <p:ph type="sldNum" sz="quarter" idx="12"/>
          </p:nvPr>
        </p:nvSpPr>
        <p:spPr>
          <a:ln/>
        </p:spPr>
        <p:txBody>
          <a:bodyPr/>
          <a:lstStyle>
            <a:lvl1pPr>
              <a:defRPr/>
            </a:lvl1pPr>
          </a:lstStyle>
          <a:p>
            <a:fld id="{7E6BDF86-0873-42AB-A8A1-316A172F1406}" type="slidenum">
              <a:rPr lang="nl-NL" smtClean="0"/>
              <a:pPr/>
              <a:t>‹nr.›</a:t>
            </a:fld>
            <a:endParaRPr lang="nl-NL"/>
          </a:p>
        </p:txBody>
      </p:sp>
    </p:spTree>
  </p:cSld>
  <p:clrMapOvr>
    <a:masterClrMapping/>
  </p:clrMapOvr>
  <p:transition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fld id="{F9158D87-DC37-4717-A3F2-AF86BB38088D}" type="datetimeFigureOut">
              <a:rPr lang="nl-NL" smtClean="0"/>
              <a:pPr/>
              <a:t>11-9-2017</a:t>
            </a:fld>
            <a:endParaRPr lang="nl-NL"/>
          </a:p>
        </p:txBody>
      </p:sp>
      <p:sp>
        <p:nvSpPr>
          <p:cNvPr id="8" name="Rectangle 5"/>
          <p:cNvSpPr>
            <a:spLocks noGrp="1" noChangeArrowheads="1"/>
          </p:cNvSpPr>
          <p:nvPr>
            <p:ph type="ftr" sz="quarter" idx="11"/>
          </p:nvPr>
        </p:nvSpPr>
        <p:spPr>
          <a:ln/>
        </p:spPr>
        <p:txBody>
          <a:bodyPr/>
          <a:lstStyle>
            <a:lvl1pPr>
              <a:defRPr/>
            </a:lvl1pPr>
          </a:lstStyle>
          <a:p>
            <a:endParaRPr lang="nl-NL"/>
          </a:p>
        </p:txBody>
      </p:sp>
      <p:sp>
        <p:nvSpPr>
          <p:cNvPr id="9" name="Rectangle 6"/>
          <p:cNvSpPr>
            <a:spLocks noGrp="1" noChangeArrowheads="1"/>
          </p:cNvSpPr>
          <p:nvPr>
            <p:ph type="sldNum" sz="quarter" idx="12"/>
          </p:nvPr>
        </p:nvSpPr>
        <p:spPr>
          <a:ln/>
        </p:spPr>
        <p:txBody>
          <a:bodyPr/>
          <a:lstStyle>
            <a:lvl1pPr>
              <a:defRPr/>
            </a:lvl1pPr>
          </a:lstStyle>
          <a:p>
            <a:fld id="{7E6BDF86-0873-42AB-A8A1-316A172F1406}" type="slidenum">
              <a:rPr lang="nl-NL" smtClean="0"/>
              <a:pPr/>
              <a:t>‹nr.›</a:t>
            </a:fld>
            <a:endParaRPr lang="nl-NL"/>
          </a:p>
        </p:txBody>
      </p:sp>
    </p:spTree>
  </p:cSld>
  <p:clrMapOvr>
    <a:masterClrMapping/>
  </p:clrMapOvr>
  <p:transition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fld id="{F9158D87-DC37-4717-A3F2-AF86BB38088D}" type="datetimeFigureOut">
              <a:rPr lang="nl-NL" smtClean="0"/>
              <a:pPr/>
              <a:t>11-9-2017</a:t>
            </a:fld>
            <a:endParaRPr lang="nl-NL"/>
          </a:p>
        </p:txBody>
      </p:sp>
      <p:sp>
        <p:nvSpPr>
          <p:cNvPr id="4" name="Rectangle 5"/>
          <p:cNvSpPr>
            <a:spLocks noGrp="1" noChangeArrowheads="1"/>
          </p:cNvSpPr>
          <p:nvPr>
            <p:ph type="ftr" sz="quarter" idx="11"/>
          </p:nvPr>
        </p:nvSpPr>
        <p:spPr>
          <a:ln/>
        </p:spPr>
        <p:txBody>
          <a:bodyPr/>
          <a:lstStyle>
            <a:lvl1pPr>
              <a:defRPr/>
            </a:lvl1pPr>
          </a:lstStyle>
          <a:p>
            <a:endParaRPr lang="nl-NL"/>
          </a:p>
        </p:txBody>
      </p:sp>
      <p:sp>
        <p:nvSpPr>
          <p:cNvPr id="5" name="Rectangle 6"/>
          <p:cNvSpPr>
            <a:spLocks noGrp="1" noChangeArrowheads="1"/>
          </p:cNvSpPr>
          <p:nvPr>
            <p:ph type="sldNum" sz="quarter" idx="12"/>
          </p:nvPr>
        </p:nvSpPr>
        <p:spPr>
          <a:ln/>
        </p:spPr>
        <p:txBody>
          <a:bodyPr/>
          <a:lstStyle>
            <a:lvl1pPr>
              <a:defRPr/>
            </a:lvl1pPr>
          </a:lstStyle>
          <a:p>
            <a:fld id="{7E6BDF86-0873-42AB-A8A1-316A172F1406}" type="slidenum">
              <a:rPr lang="nl-NL" smtClean="0"/>
              <a:pPr/>
              <a:t>‹nr.›</a:t>
            </a:fld>
            <a:endParaRPr lang="nl-NL"/>
          </a:p>
        </p:txBody>
      </p:sp>
    </p:spTree>
  </p:cSld>
  <p:clrMapOvr>
    <a:masterClrMapping/>
  </p:clrMapOvr>
  <p:transition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9158D87-DC37-4717-A3F2-AF86BB38088D}" type="datetimeFigureOut">
              <a:rPr lang="nl-NL" smtClean="0"/>
              <a:pPr/>
              <a:t>11-9-2017</a:t>
            </a:fld>
            <a:endParaRPr lang="nl-NL"/>
          </a:p>
        </p:txBody>
      </p:sp>
      <p:sp>
        <p:nvSpPr>
          <p:cNvPr id="3" name="Rectangle 5"/>
          <p:cNvSpPr>
            <a:spLocks noGrp="1" noChangeArrowheads="1"/>
          </p:cNvSpPr>
          <p:nvPr>
            <p:ph type="ftr" sz="quarter" idx="11"/>
          </p:nvPr>
        </p:nvSpPr>
        <p:spPr>
          <a:ln/>
        </p:spPr>
        <p:txBody>
          <a:bodyPr/>
          <a:lstStyle>
            <a:lvl1pPr>
              <a:defRPr/>
            </a:lvl1pPr>
          </a:lstStyle>
          <a:p>
            <a:endParaRPr lang="nl-NL"/>
          </a:p>
        </p:txBody>
      </p:sp>
      <p:sp>
        <p:nvSpPr>
          <p:cNvPr id="4" name="Rectangle 6"/>
          <p:cNvSpPr>
            <a:spLocks noGrp="1" noChangeArrowheads="1"/>
          </p:cNvSpPr>
          <p:nvPr>
            <p:ph type="sldNum" sz="quarter" idx="12"/>
          </p:nvPr>
        </p:nvSpPr>
        <p:spPr>
          <a:ln/>
        </p:spPr>
        <p:txBody>
          <a:bodyPr/>
          <a:lstStyle>
            <a:lvl1pPr>
              <a:defRPr/>
            </a:lvl1pPr>
          </a:lstStyle>
          <a:p>
            <a:fld id="{7E6BDF86-0873-42AB-A8A1-316A172F1406}" type="slidenum">
              <a:rPr lang="nl-NL" smtClean="0"/>
              <a:pPr/>
              <a:t>‹nr.›</a:t>
            </a:fld>
            <a:endParaRPr lang="nl-NL"/>
          </a:p>
        </p:txBody>
      </p:sp>
    </p:spTree>
  </p:cSld>
  <p:clrMapOvr>
    <a:masterClrMapping/>
  </p:clrMapOvr>
  <p:transition advClick="0"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158D87-DC37-4717-A3F2-AF86BB38088D}" type="datetimeFigureOut">
              <a:rPr lang="nl-NL" smtClean="0"/>
              <a:pPr/>
              <a:t>11-9-2017</a:t>
            </a:fld>
            <a:endParaRPr lang="nl-NL"/>
          </a:p>
        </p:txBody>
      </p:sp>
      <p:sp>
        <p:nvSpPr>
          <p:cNvPr id="6" name="Rectangle 5"/>
          <p:cNvSpPr>
            <a:spLocks noGrp="1" noChangeArrowheads="1"/>
          </p:cNvSpPr>
          <p:nvPr>
            <p:ph type="ftr" sz="quarter" idx="11"/>
          </p:nvPr>
        </p:nvSpPr>
        <p:spPr>
          <a:ln/>
        </p:spPr>
        <p:txBody>
          <a:bodyPr/>
          <a:lstStyle>
            <a:lvl1pPr>
              <a:defRPr/>
            </a:lvl1pPr>
          </a:lstStyle>
          <a:p>
            <a:endParaRPr lang="nl-NL"/>
          </a:p>
        </p:txBody>
      </p:sp>
      <p:sp>
        <p:nvSpPr>
          <p:cNvPr id="7" name="Rectangle 6"/>
          <p:cNvSpPr>
            <a:spLocks noGrp="1" noChangeArrowheads="1"/>
          </p:cNvSpPr>
          <p:nvPr>
            <p:ph type="sldNum" sz="quarter" idx="12"/>
          </p:nvPr>
        </p:nvSpPr>
        <p:spPr>
          <a:ln/>
        </p:spPr>
        <p:txBody>
          <a:bodyPr/>
          <a:lstStyle>
            <a:lvl1pPr>
              <a:defRPr/>
            </a:lvl1pPr>
          </a:lstStyle>
          <a:p>
            <a:fld id="{7E6BDF86-0873-42AB-A8A1-316A172F1406}" type="slidenum">
              <a:rPr lang="nl-NL" smtClean="0"/>
              <a:pPr/>
              <a:t>‹nr.›</a:t>
            </a:fld>
            <a:endParaRPr lang="nl-NL"/>
          </a:p>
        </p:txBody>
      </p:sp>
    </p:spTree>
  </p:cSld>
  <p:clrMapOvr>
    <a:masterClrMapping/>
  </p:clrMapOvr>
  <p:transition advClick="0"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9158D87-DC37-4717-A3F2-AF86BB38088D}" type="datetimeFigureOut">
              <a:rPr lang="nl-NL" smtClean="0"/>
              <a:pPr/>
              <a:t>11-9-2017</a:t>
            </a:fld>
            <a:endParaRPr lang="nl-NL"/>
          </a:p>
        </p:txBody>
      </p:sp>
      <p:sp>
        <p:nvSpPr>
          <p:cNvPr id="6" name="Rectangle 5"/>
          <p:cNvSpPr>
            <a:spLocks noGrp="1" noChangeArrowheads="1"/>
          </p:cNvSpPr>
          <p:nvPr>
            <p:ph type="ftr" sz="quarter" idx="11"/>
          </p:nvPr>
        </p:nvSpPr>
        <p:spPr>
          <a:ln/>
        </p:spPr>
        <p:txBody>
          <a:bodyPr/>
          <a:lstStyle>
            <a:lvl1pPr>
              <a:defRPr/>
            </a:lvl1pPr>
          </a:lstStyle>
          <a:p>
            <a:endParaRPr lang="nl-NL"/>
          </a:p>
        </p:txBody>
      </p:sp>
      <p:sp>
        <p:nvSpPr>
          <p:cNvPr id="7" name="Rectangle 6"/>
          <p:cNvSpPr>
            <a:spLocks noGrp="1" noChangeArrowheads="1"/>
          </p:cNvSpPr>
          <p:nvPr>
            <p:ph type="sldNum" sz="quarter" idx="12"/>
          </p:nvPr>
        </p:nvSpPr>
        <p:spPr>
          <a:ln/>
        </p:spPr>
        <p:txBody>
          <a:bodyPr/>
          <a:lstStyle>
            <a:lvl1pPr>
              <a:defRPr/>
            </a:lvl1pPr>
          </a:lstStyle>
          <a:p>
            <a:fld id="{7E6BDF86-0873-42AB-A8A1-316A172F1406}" type="slidenum">
              <a:rPr lang="nl-NL" smtClean="0"/>
              <a:pPr/>
              <a:t>‹nr.›</a:t>
            </a:fld>
            <a:endParaRPr lang="nl-NL"/>
          </a:p>
        </p:txBody>
      </p:sp>
    </p:spTree>
  </p:cSld>
  <p:clrMapOvr>
    <a:masterClrMapping/>
  </p:clrMapOvr>
  <p:transition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7"/>
          <p:cNvGraphicFramePr>
            <a:graphicFrameLocks noChangeAspect="1"/>
          </p:cNvGraphicFramePr>
          <p:nvPr/>
        </p:nvGraphicFramePr>
        <p:xfrm>
          <a:off x="7164388" y="188913"/>
          <a:ext cx="1806575" cy="1143000"/>
        </p:xfrm>
        <a:graphic>
          <a:graphicData uri="http://schemas.openxmlformats.org/presentationml/2006/ole">
            <mc:AlternateContent xmlns:mc="http://schemas.openxmlformats.org/markup-compatibility/2006">
              <mc:Choice xmlns:v="urn:schemas-microsoft-com:vml" Requires="v">
                <p:oleObj spid="_x0000_s2053" name="Photo Editor Photo" r:id="rId14" imgW="8411749" imgH="5323810" progId="">
                  <p:embed/>
                </p:oleObj>
              </mc:Choice>
              <mc:Fallback>
                <p:oleObj name="Photo Editor Photo" r:id="rId14" imgW="8411749" imgH="5323810" progId="">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4388" y="188913"/>
                        <a:ext cx="1806575" cy="11430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fld id="{F9158D87-DC37-4717-A3F2-AF86BB38088D}" type="datetimeFigureOut">
              <a:rPr lang="nl-NL" smtClean="0"/>
              <a:pPr/>
              <a:t>11-9-2017</a:t>
            </a:fld>
            <a:endParaRPr lang="nl-NL"/>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endParaRPr lang="nl-NL"/>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7E6BDF86-0873-42AB-A8A1-316A172F1406}"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15000"/>
  <p:txStyles>
    <p:titleStyle>
      <a:lvl1pPr algn="ctr" rtl="0" eaLnBrk="1" fontAlgn="base" hangingPunct="1">
        <a:spcBef>
          <a:spcPct val="0"/>
        </a:spcBef>
        <a:spcAft>
          <a:spcPct val="0"/>
        </a:spcAft>
        <a:defRPr sz="2800" b="1">
          <a:solidFill>
            <a:schemeClr val="hlink"/>
          </a:solidFill>
          <a:latin typeface="Calibri" pitchFamily="34" charset="0"/>
          <a:ea typeface="+mj-ea"/>
          <a:cs typeface="+mj-cs"/>
        </a:defRPr>
      </a:lvl1pPr>
      <a:lvl2pPr algn="ctr" rtl="0" eaLnBrk="1" fontAlgn="base" hangingPunct="1">
        <a:spcBef>
          <a:spcPct val="0"/>
        </a:spcBef>
        <a:spcAft>
          <a:spcPct val="0"/>
        </a:spcAft>
        <a:defRPr sz="2800">
          <a:solidFill>
            <a:schemeClr val="hlink"/>
          </a:solidFill>
          <a:latin typeface="Calibri" pitchFamily="34" charset="0"/>
        </a:defRPr>
      </a:lvl2pPr>
      <a:lvl3pPr algn="ctr" rtl="0" eaLnBrk="1" fontAlgn="base" hangingPunct="1">
        <a:spcBef>
          <a:spcPct val="0"/>
        </a:spcBef>
        <a:spcAft>
          <a:spcPct val="0"/>
        </a:spcAft>
        <a:defRPr sz="2800">
          <a:solidFill>
            <a:schemeClr val="hlink"/>
          </a:solidFill>
          <a:latin typeface="Calibri" pitchFamily="34" charset="0"/>
        </a:defRPr>
      </a:lvl3pPr>
      <a:lvl4pPr algn="ctr" rtl="0" eaLnBrk="1" fontAlgn="base" hangingPunct="1">
        <a:spcBef>
          <a:spcPct val="0"/>
        </a:spcBef>
        <a:spcAft>
          <a:spcPct val="0"/>
        </a:spcAft>
        <a:defRPr sz="2800">
          <a:solidFill>
            <a:schemeClr val="hlink"/>
          </a:solidFill>
          <a:latin typeface="Calibri" pitchFamily="34" charset="0"/>
        </a:defRPr>
      </a:lvl4pPr>
      <a:lvl5pPr algn="ctr" rtl="0" eaLnBrk="1" fontAlgn="base" hangingPunct="1">
        <a:spcBef>
          <a:spcPct val="0"/>
        </a:spcBef>
        <a:spcAft>
          <a:spcPct val="0"/>
        </a:spcAft>
        <a:defRPr sz="2800">
          <a:solidFill>
            <a:schemeClr val="hlink"/>
          </a:solidFill>
          <a:latin typeface="Calibri" pitchFamily="34" charset="0"/>
        </a:defRPr>
      </a:lvl5pPr>
      <a:lvl6pPr marL="457200" algn="ctr" rtl="0" eaLnBrk="1" fontAlgn="base" hangingPunct="1">
        <a:spcBef>
          <a:spcPct val="0"/>
        </a:spcBef>
        <a:spcAft>
          <a:spcPct val="0"/>
        </a:spcAft>
        <a:defRPr sz="2800">
          <a:solidFill>
            <a:schemeClr val="hlink"/>
          </a:solidFill>
          <a:latin typeface="Arial" charset="0"/>
        </a:defRPr>
      </a:lvl6pPr>
      <a:lvl7pPr marL="914400" algn="ctr" rtl="0" eaLnBrk="1" fontAlgn="base" hangingPunct="1">
        <a:spcBef>
          <a:spcPct val="0"/>
        </a:spcBef>
        <a:spcAft>
          <a:spcPct val="0"/>
        </a:spcAft>
        <a:defRPr sz="2800">
          <a:solidFill>
            <a:schemeClr val="hlink"/>
          </a:solidFill>
          <a:latin typeface="Arial" charset="0"/>
        </a:defRPr>
      </a:lvl7pPr>
      <a:lvl8pPr marL="1371600" algn="ctr" rtl="0" eaLnBrk="1" fontAlgn="base" hangingPunct="1">
        <a:spcBef>
          <a:spcPct val="0"/>
        </a:spcBef>
        <a:spcAft>
          <a:spcPct val="0"/>
        </a:spcAft>
        <a:defRPr sz="2800">
          <a:solidFill>
            <a:schemeClr val="hlink"/>
          </a:solidFill>
          <a:latin typeface="Arial" charset="0"/>
        </a:defRPr>
      </a:lvl8pPr>
      <a:lvl9pPr marL="1828800" algn="ctr" rtl="0" eaLnBrk="1" fontAlgn="base" hangingPunct="1">
        <a:spcBef>
          <a:spcPct val="0"/>
        </a:spcBef>
        <a:spcAft>
          <a:spcPct val="0"/>
        </a:spcAft>
        <a:defRPr sz="2800">
          <a:solidFill>
            <a:schemeClr val="hlink"/>
          </a:solidFill>
          <a:latin typeface="Arial" charset="0"/>
        </a:defRPr>
      </a:lvl9pPr>
    </p:titleStyle>
    <p:bodyStyle>
      <a:lvl1pPr marL="342900" indent="-342900" algn="l" rtl="0" eaLnBrk="1" fontAlgn="base" hangingPunct="1">
        <a:spcBef>
          <a:spcPct val="20000"/>
        </a:spcBef>
        <a:spcAft>
          <a:spcPct val="0"/>
        </a:spcAft>
        <a:buChar char="•"/>
        <a:defRPr sz="2400">
          <a:solidFill>
            <a:schemeClr val="hlink"/>
          </a:solidFill>
          <a:latin typeface="Calibri" pitchFamily="34" charset="0"/>
          <a:ea typeface="+mn-ea"/>
          <a:cs typeface="+mn-cs"/>
        </a:defRPr>
      </a:lvl1pPr>
      <a:lvl2pPr marL="742950" indent="-285750" algn="l" rtl="0" eaLnBrk="1" fontAlgn="base" hangingPunct="1">
        <a:spcBef>
          <a:spcPct val="20000"/>
        </a:spcBef>
        <a:spcAft>
          <a:spcPct val="0"/>
        </a:spcAft>
        <a:buChar char="–"/>
        <a:defRPr sz="2000">
          <a:solidFill>
            <a:schemeClr val="hlink"/>
          </a:solidFill>
          <a:latin typeface="Calibri" pitchFamily="34" charset="0"/>
        </a:defRPr>
      </a:lvl2pPr>
      <a:lvl3pPr marL="1143000" indent="-228600" algn="l" rtl="0" eaLnBrk="1" fontAlgn="base" hangingPunct="1">
        <a:spcBef>
          <a:spcPct val="20000"/>
        </a:spcBef>
        <a:spcAft>
          <a:spcPct val="0"/>
        </a:spcAft>
        <a:buChar char="•"/>
        <a:defRPr>
          <a:solidFill>
            <a:schemeClr val="hlink"/>
          </a:solidFill>
          <a:latin typeface="Calibri" pitchFamily="34" charset="0"/>
        </a:defRPr>
      </a:lvl3pPr>
      <a:lvl4pPr marL="1600200" indent="-228600" algn="l" rtl="0" eaLnBrk="1" fontAlgn="base" hangingPunct="1">
        <a:spcBef>
          <a:spcPct val="20000"/>
        </a:spcBef>
        <a:spcAft>
          <a:spcPct val="0"/>
        </a:spcAft>
        <a:buChar char="–"/>
        <a:defRPr sz="2000">
          <a:solidFill>
            <a:schemeClr val="hlink"/>
          </a:solidFill>
          <a:latin typeface="Calibri" pitchFamily="34" charset="0"/>
        </a:defRPr>
      </a:lvl4pPr>
      <a:lvl5pPr marL="2057400" indent="-228600" algn="l" rtl="0" eaLnBrk="1" fontAlgn="base" hangingPunct="1">
        <a:spcBef>
          <a:spcPct val="20000"/>
        </a:spcBef>
        <a:spcAft>
          <a:spcPct val="0"/>
        </a:spcAft>
        <a:buChar char="»"/>
        <a:defRPr sz="2000">
          <a:solidFill>
            <a:schemeClr val="hlink"/>
          </a:solidFill>
          <a:latin typeface="Calibri"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kru.nl/materialen/gebruik-material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schooltv.nl/beeldbank/clip/20030904_dna0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biotopics.co.uk/genes/andna.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zdDkiRw1PdU"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403648" y="3284984"/>
            <a:ext cx="6400800" cy="1752600"/>
          </a:xfrm>
        </p:spPr>
        <p:txBody>
          <a:bodyPr/>
          <a:lstStyle/>
          <a:p>
            <a:r>
              <a:rPr lang="nl-NL" dirty="0" smtClean="0"/>
              <a:t>Uitleg over het project </a:t>
            </a:r>
          </a:p>
          <a:p>
            <a:r>
              <a:rPr lang="nl-NL" dirty="0" smtClean="0"/>
              <a:t>‘foutje in het DNA’</a:t>
            </a:r>
          </a:p>
        </p:txBody>
      </p:sp>
      <p:sp>
        <p:nvSpPr>
          <p:cNvPr id="4" name="Rechthoek 3"/>
          <p:cNvSpPr/>
          <p:nvPr/>
        </p:nvSpPr>
        <p:spPr>
          <a:xfrm>
            <a:off x="2339752" y="980728"/>
            <a:ext cx="432048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DNA</a:t>
            </a:r>
          </a:p>
        </p:txBody>
      </p:sp>
      <p:sp>
        <p:nvSpPr>
          <p:cNvPr id="11265" name="Rectangle 1"/>
          <p:cNvSpPr>
            <a:spLocks noChangeArrowheads="1"/>
          </p:cNvSpPr>
          <p:nvPr/>
        </p:nvSpPr>
        <p:spPr bwMode="auto">
          <a:xfrm>
            <a:off x="899592" y="6356965"/>
            <a:ext cx="8601912" cy="5010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07000"/>
              </a:lnSpc>
              <a:tabLst>
                <a:tab pos="2969895" algn="ctr"/>
              </a:tabLst>
            </a:pPr>
            <a:r>
              <a:rPr lang="nl-NL" sz="800" dirty="0">
                <a:solidFill>
                  <a:srgbClr val="808080"/>
                </a:solidFill>
                <a:latin typeface="Calibri" panose="020F0502020204030204" pitchFamily="34" charset="0"/>
                <a:ea typeface="Calibri" panose="020F0502020204030204" pitchFamily="34" charset="0"/>
                <a:cs typeface="Calibri" panose="020F0502020204030204" pitchFamily="34" charset="0"/>
              </a:rPr>
              <a:t>WKRU. Gebruik van dit materiaal: Creative </a:t>
            </a:r>
            <a:r>
              <a:rPr lang="nl-NL" sz="800" dirty="0" err="1">
                <a:solidFill>
                  <a:srgbClr val="808080"/>
                </a:solidFill>
                <a:latin typeface="Calibri" panose="020F0502020204030204" pitchFamily="34" charset="0"/>
                <a:ea typeface="Calibri" panose="020F0502020204030204" pitchFamily="34" charset="0"/>
                <a:cs typeface="Calibri" panose="020F0502020204030204" pitchFamily="34" charset="0"/>
              </a:rPr>
              <a:t>Commons</a:t>
            </a:r>
            <a:r>
              <a:rPr lang="nl-NL" sz="800" dirty="0">
                <a:solidFill>
                  <a:srgbClr val="808080"/>
                </a:solidFill>
                <a:latin typeface="Calibri" panose="020F0502020204030204" pitchFamily="34" charset="0"/>
                <a:ea typeface="Calibri" panose="020F0502020204030204" pitchFamily="34" charset="0"/>
                <a:cs typeface="Calibri" panose="020F0502020204030204" pitchFamily="34" charset="0"/>
              </a:rPr>
              <a:t> ‘Naamsvermelding-</a:t>
            </a:r>
            <a:r>
              <a:rPr lang="nl-NL" sz="800" dirty="0" err="1">
                <a:solidFill>
                  <a:srgbClr val="808080"/>
                </a:solidFill>
                <a:latin typeface="Calibri" panose="020F0502020204030204" pitchFamily="34" charset="0"/>
                <a:ea typeface="Calibri" panose="020F0502020204030204" pitchFamily="34" charset="0"/>
                <a:cs typeface="Calibri" panose="020F0502020204030204" pitchFamily="34" charset="0"/>
              </a:rPr>
              <a:t>NietCommercieel</a:t>
            </a:r>
            <a:r>
              <a:rPr lang="nl-NL" sz="800" dirty="0">
                <a:solidFill>
                  <a:srgbClr val="808080"/>
                </a:solidFill>
                <a:latin typeface="Calibri" panose="020F0502020204030204" pitchFamily="34" charset="0"/>
                <a:ea typeface="Calibri" panose="020F0502020204030204" pitchFamily="34" charset="0"/>
                <a:cs typeface="Calibri" panose="020F0502020204030204" pitchFamily="34" charset="0"/>
              </a:rPr>
              <a:t>-</a:t>
            </a:r>
            <a:r>
              <a:rPr lang="nl-NL" sz="800" dirty="0" err="1">
                <a:solidFill>
                  <a:srgbClr val="808080"/>
                </a:solidFill>
                <a:latin typeface="Calibri" panose="020F0502020204030204" pitchFamily="34" charset="0"/>
                <a:ea typeface="Calibri" panose="020F0502020204030204" pitchFamily="34" charset="0"/>
                <a:cs typeface="Calibri" panose="020F0502020204030204" pitchFamily="34" charset="0"/>
              </a:rPr>
              <a:t>GelijkDelen</a:t>
            </a:r>
            <a:r>
              <a:rPr lang="nl-NL" sz="800" dirty="0">
                <a:solidFill>
                  <a:srgbClr val="808080"/>
                </a:solidFill>
                <a:latin typeface="Calibri" panose="020F0502020204030204" pitchFamily="34" charset="0"/>
                <a:ea typeface="Calibri" panose="020F0502020204030204" pitchFamily="34" charset="0"/>
                <a:cs typeface="Calibri" panose="020F0502020204030204" pitchFamily="34" charset="0"/>
              </a:rPr>
              <a:t>’ (CC BY-NC-SA 4.0). </a:t>
            </a:r>
            <a:r>
              <a:rPr lang="en-US" sz="800" dirty="0" err="1">
                <a:solidFill>
                  <a:srgbClr val="808080"/>
                </a:solidFill>
                <a:latin typeface="Calibri" panose="020F0502020204030204" pitchFamily="34" charset="0"/>
                <a:ea typeface="Calibri" panose="020F0502020204030204" pitchFamily="34" charset="0"/>
                <a:cs typeface="Calibri" panose="020F0502020204030204" pitchFamily="34" charset="0"/>
              </a:rPr>
              <a:t>Zie</a:t>
            </a:r>
            <a:r>
              <a:rPr lang="en-US" sz="8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800"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rPr>
              <a:t>http://www.wkru.nl/materialen/gebruik-materialen/</a:t>
            </a:r>
            <a:r>
              <a:rPr lang="en-US" sz="800" dirty="0">
                <a:solidFill>
                  <a:srgbClr val="0070C0"/>
                </a:solidFill>
                <a:latin typeface="Calibri" panose="020F0502020204030204" pitchFamily="34" charset="0"/>
                <a:ea typeface="Calibri" panose="020F0502020204030204" pitchFamily="34" charset="0"/>
                <a:cs typeface="Calibri" panose="020F0502020204030204" pitchFamily="34"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Afbeelding 4"/>
          <p:cNvPicPr/>
          <p:nvPr/>
        </p:nvPicPr>
        <p:blipFill>
          <a:blip r:embed="rId4" cstate="print">
            <a:extLst>
              <a:ext uri="{28A0092B-C50C-407E-A947-70E740481C1C}">
                <a14:useLocalDpi xmlns:a14="http://schemas.microsoft.com/office/drawing/2010/main" val="0"/>
              </a:ext>
            </a:extLst>
          </a:blip>
          <a:stretch>
            <a:fillRect/>
          </a:stretch>
        </p:blipFill>
        <p:spPr>
          <a:xfrm>
            <a:off x="683568" y="6356965"/>
            <a:ext cx="216024" cy="216024"/>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260648"/>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Weetjes: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Hoeveel cellen heeft een menselijk lichaam</a:t>
            </a:r>
            <a:r>
              <a:rPr lang="nl-NL" sz="2400" dirty="0" smtClean="0">
                <a:latin typeface="Calibri" pitchFamily="34" charset="0"/>
                <a:ea typeface="Times New Roman" pitchFamily="18" charset="0"/>
                <a:cs typeface="Arial" pitchFamily="34" charset="0"/>
              </a:rPr>
              <a:t>?</a:t>
            </a:r>
            <a:endParaRPr kumimoji="0" lang="nl-NL"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nl-NL" sz="2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3" name="Rechthoek 2"/>
          <p:cNvSpPr/>
          <p:nvPr/>
        </p:nvSpPr>
        <p:spPr>
          <a:xfrm>
            <a:off x="0" y="2420888"/>
            <a:ext cx="7020272" cy="954107"/>
          </a:xfrm>
          <a:prstGeom prst="rect">
            <a:avLst/>
          </a:prstGeom>
        </p:spPr>
        <p:txBody>
          <a:bodyPr wrap="square">
            <a:spAutoFit/>
          </a:bodyPr>
          <a:lstStyle/>
          <a:p>
            <a:pPr lvl="0" eaLnBrk="0" fontAlgn="base" hangingPunct="0">
              <a:spcBef>
                <a:spcPct val="0"/>
              </a:spcBef>
              <a:spcAft>
                <a:spcPct val="0"/>
              </a:spcAft>
              <a:buFontTx/>
              <a:buChar char="•"/>
            </a:pPr>
            <a:r>
              <a:rPr lang="nl-NL" sz="2400" dirty="0" smtClean="0">
                <a:latin typeface="Calibri" pitchFamily="34" charset="0"/>
                <a:ea typeface="Times New Roman" pitchFamily="18" charset="0"/>
                <a:cs typeface="Arial" pitchFamily="34" charset="0"/>
              </a:rPr>
              <a:t>Hoeveel chromosomen zitten er in een celkern?</a:t>
            </a:r>
            <a:endParaRPr lang="nl-NL" sz="2400" dirty="0" smtClean="0">
              <a:solidFill>
                <a:srgbClr val="FF0000"/>
              </a:solidFill>
              <a:latin typeface="Calibri" pitchFamily="34" charset="0"/>
              <a:ea typeface="Times New Roman" pitchFamily="18" charset="0"/>
              <a:cs typeface="Arial" pitchFamily="34" charset="0"/>
            </a:endParaRPr>
          </a:p>
          <a:p>
            <a:pPr lvl="0" eaLnBrk="0" fontAlgn="base" hangingPunct="0">
              <a:spcBef>
                <a:spcPct val="0"/>
              </a:spcBef>
              <a:spcAft>
                <a:spcPct val="0"/>
              </a:spcAft>
              <a:buFontTx/>
              <a:buChar char="•"/>
            </a:pPr>
            <a:endParaRPr lang="nl-NL" dirty="0" smtClean="0">
              <a:latin typeface="Calibri" pitchFamily="34" charset="0"/>
              <a:cs typeface="Arial" pitchFamily="34" charset="0"/>
            </a:endParaRPr>
          </a:p>
          <a:p>
            <a:pPr lvl="0" eaLnBrk="0" fontAlgn="base" hangingPunct="0">
              <a:spcBef>
                <a:spcPct val="0"/>
              </a:spcBef>
              <a:spcAft>
                <a:spcPct val="0"/>
              </a:spcAft>
            </a:pPr>
            <a:endParaRPr lang="nl-NL" sz="1400" dirty="0" smtClean="0">
              <a:latin typeface="Calibri" pitchFamily="34" charset="0"/>
              <a:cs typeface="Arial" pitchFamily="34" charset="0"/>
            </a:endParaRPr>
          </a:p>
        </p:txBody>
      </p:sp>
      <p:sp>
        <p:nvSpPr>
          <p:cNvPr id="4" name="Rechthoek 3"/>
          <p:cNvSpPr/>
          <p:nvPr/>
        </p:nvSpPr>
        <p:spPr>
          <a:xfrm>
            <a:off x="0" y="3501008"/>
            <a:ext cx="9144000" cy="954107"/>
          </a:xfrm>
          <a:prstGeom prst="rect">
            <a:avLst/>
          </a:prstGeom>
        </p:spPr>
        <p:txBody>
          <a:bodyPr wrap="square">
            <a:spAutoFit/>
          </a:bodyPr>
          <a:lstStyle/>
          <a:p>
            <a:pPr lvl="0" eaLnBrk="0" fontAlgn="base" hangingPunct="0">
              <a:spcBef>
                <a:spcPct val="0"/>
              </a:spcBef>
              <a:spcAft>
                <a:spcPct val="0"/>
              </a:spcAft>
              <a:buFontTx/>
              <a:buChar char="•"/>
            </a:pPr>
            <a:endParaRPr lang="nl-NL" dirty="0" smtClean="0">
              <a:latin typeface="Calibri" pitchFamily="34" charset="0"/>
              <a:cs typeface="Arial" pitchFamily="34" charset="0"/>
            </a:endParaRPr>
          </a:p>
          <a:p>
            <a:pPr lvl="0" eaLnBrk="0" fontAlgn="base" hangingPunct="0">
              <a:spcBef>
                <a:spcPct val="0"/>
              </a:spcBef>
              <a:spcAft>
                <a:spcPct val="0"/>
              </a:spcAft>
              <a:buFontTx/>
              <a:buChar char="•"/>
            </a:pPr>
            <a:r>
              <a:rPr lang="nl-NL" sz="2400" dirty="0" smtClean="0">
                <a:latin typeface="Calibri" pitchFamily="34" charset="0"/>
                <a:ea typeface="Times New Roman" pitchFamily="18" charset="0"/>
                <a:cs typeface="Arial" pitchFamily="34" charset="0"/>
              </a:rPr>
              <a:t>Hoe lang is al het DNA van 1 mens?			</a:t>
            </a:r>
            <a:endParaRPr lang="nl-NL" sz="2400" dirty="0" smtClean="0">
              <a:solidFill>
                <a:srgbClr val="FF0000"/>
              </a:solidFill>
              <a:latin typeface="Calibri" pitchFamily="34" charset="0"/>
              <a:cs typeface="Arial" pitchFamily="34" charset="0"/>
            </a:endParaRPr>
          </a:p>
          <a:p>
            <a:pPr lvl="0" eaLnBrk="0" fontAlgn="base" hangingPunct="0">
              <a:spcBef>
                <a:spcPct val="0"/>
              </a:spcBef>
              <a:spcAft>
                <a:spcPct val="0"/>
              </a:spcAft>
            </a:pPr>
            <a:endParaRPr lang="nl-NL" sz="1400" dirty="0" smtClean="0">
              <a:latin typeface="Calibri" pitchFamily="34" charset="0"/>
              <a:cs typeface="Arial" pitchFamily="34" charset="0"/>
            </a:endParaRPr>
          </a:p>
        </p:txBody>
      </p:sp>
      <p:sp>
        <p:nvSpPr>
          <p:cNvPr id="5" name="Rechthoek 4"/>
          <p:cNvSpPr/>
          <p:nvPr/>
        </p:nvSpPr>
        <p:spPr>
          <a:xfrm>
            <a:off x="0" y="4221088"/>
            <a:ext cx="9144000" cy="1015663"/>
          </a:xfrm>
          <a:prstGeom prst="rect">
            <a:avLst/>
          </a:prstGeom>
        </p:spPr>
        <p:txBody>
          <a:bodyPr wrap="square">
            <a:spAutoFit/>
          </a:bodyPr>
          <a:lstStyle/>
          <a:p>
            <a:pPr lvl="0" eaLnBrk="0" fontAlgn="base" hangingPunct="0">
              <a:spcBef>
                <a:spcPct val="0"/>
              </a:spcBef>
              <a:spcAft>
                <a:spcPct val="0"/>
              </a:spcAft>
              <a:buFontTx/>
              <a:buChar char="•"/>
            </a:pPr>
            <a:endParaRPr lang="nl-NL" dirty="0" smtClean="0">
              <a:latin typeface="Calibri" pitchFamily="34" charset="0"/>
              <a:cs typeface="Arial" pitchFamily="34" charset="0"/>
            </a:endParaRPr>
          </a:p>
          <a:p>
            <a:pPr lvl="0" eaLnBrk="0" fontAlgn="base" hangingPunct="0">
              <a:spcBef>
                <a:spcPct val="0"/>
              </a:spcBef>
              <a:spcAft>
                <a:spcPct val="0"/>
              </a:spcAft>
              <a:buFontTx/>
              <a:buChar char="•"/>
            </a:pPr>
            <a:r>
              <a:rPr lang="nl-NL" sz="2400" dirty="0" smtClean="0">
                <a:latin typeface="Calibri" pitchFamily="34" charset="0"/>
                <a:ea typeface="Times New Roman" pitchFamily="18" charset="0"/>
                <a:cs typeface="Arial" pitchFamily="34" charset="0"/>
              </a:rPr>
              <a:t>Hoe lang duurt het gemiddeld voordat 1 cel zich gedeeld heeft? </a:t>
            </a:r>
            <a:endParaRPr lang="nl-NL" sz="2400" dirty="0" smtClean="0">
              <a:solidFill>
                <a:srgbClr val="FF0000"/>
              </a:solidFill>
              <a:latin typeface="Calibri" pitchFamily="34" charset="0"/>
              <a:ea typeface="Times New Roman" pitchFamily="18" charset="0"/>
              <a:cs typeface="Arial" pitchFamily="34" charset="0"/>
            </a:endParaRPr>
          </a:p>
          <a:p>
            <a:pPr lvl="0" eaLnBrk="0" fontAlgn="base" hangingPunct="0">
              <a:spcBef>
                <a:spcPct val="0"/>
              </a:spcBef>
              <a:spcAft>
                <a:spcPct val="0"/>
              </a:spcAft>
            </a:pPr>
            <a:endParaRPr lang="nl-NL" dirty="0" smtClean="0">
              <a:latin typeface="Calibri" pitchFamily="34" charset="0"/>
              <a:cs typeface="Arial" pitchFamily="34" charset="0"/>
            </a:endParaRPr>
          </a:p>
        </p:txBody>
      </p:sp>
      <p:sp>
        <p:nvSpPr>
          <p:cNvPr id="6" name="Rechthoek 5"/>
          <p:cNvSpPr/>
          <p:nvPr/>
        </p:nvSpPr>
        <p:spPr>
          <a:xfrm>
            <a:off x="0" y="4869160"/>
            <a:ext cx="8820472" cy="954107"/>
          </a:xfrm>
          <a:prstGeom prst="rect">
            <a:avLst/>
          </a:prstGeom>
        </p:spPr>
        <p:txBody>
          <a:bodyPr wrap="square">
            <a:spAutoFit/>
          </a:bodyPr>
          <a:lstStyle/>
          <a:p>
            <a:pPr lvl="0" eaLnBrk="0" fontAlgn="base" hangingPunct="0">
              <a:spcBef>
                <a:spcPct val="0"/>
              </a:spcBef>
              <a:spcAft>
                <a:spcPct val="0"/>
              </a:spcAft>
              <a:buFontTx/>
              <a:buChar char="•"/>
            </a:pPr>
            <a:endParaRPr lang="nl-NL" dirty="0" smtClean="0">
              <a:latin typeface="Calibri" pitchFamily="34" charset="0"/>
              <a:cs typeface="Arial" pitchFamily="34" charset="0"/>
            </a:endParaRPr>
          </a:p>
          <a:p>
            <a:pPr lvl="0" eaLnBrk="0" fontAlgn="base" hangingPunct="0">
              <a:spcBef>
                <a:spcPct val="0"/>
              </a:spcBef>
              <a:spcAft>
                <a:spcPct val="0"/>
              </a:spcAft>
              <a:buFontTx/>
              <a:buChar char="•"/>
            </a:pPr>
            <a:r>
              <a:rPr lang="nl-NL" dirty="0" smtClean="0">
                <a:latin typeface="Calibri" pitchFamily="34" charset="0"/>
                <a:ea typeface="Times New Roman" pitchFamily="18" charset="0"/>
                <a:cs typeface="Arial" pitchFamily="34" charset="0"/>
              </a:rPr>
              <a:t> </a:t>
            </a:r>
            <a:r>
              <a:rPr lang="nl-NL" sz="2400" dirty="0" smtClean="0">
                <a:latin typeface="Calibri" pitchFamily="34" charset="0"/>
                <a:ea typeface="Times New Roman" pitchFamily="18" charset="0"/>
                <a:cs typeface="Arial" pitchFamily="34" charset="0"/>
              </a:rPr>
              <a:t>Uit hoeveel stukjes bestaat DNA?	</a:t>
            </a:r>
            <a:r>
              <a:rPr lang="nl-NL" dirty="0" smtClean="0">
                <a:latin typeface="Calibri" pitchFamily="34" charset="0"/>
                <a:ea typeface="Times New Roman" pitchFamily="18" charset="0"/>
                <a:cs typeface="Arial" pitchFamily="34" charset="0"/>
              </a:rPr>
              <a:t>		</a:t>
            </a:r>
            <a:endParaRPr lang="nl-NL" dirty="0" smtClean="0">
              <a:solidFill>
                <a:srgbClr val="FF0000"/>
              </a:solidFill>
              <a:latin typeface="Calibri" pitchFamily="34" charset="0"/>
              <a:cs typeface="Arial" pitchFamily="34" charset="0"/>
            </a:endParaRPr>
          </a:p>
          <a:p>
            <a:pPr lvl="0" eaLnBrk="0" fontAlgn="base" hangingPunct="0">
              <a:spcBef>
                <a:spcPct val="0"/>
              </a:spcBef>
              <a:spcAft>
                <a:spcPct val="0"/>
              </a:spcAft>
            </a:pPr>
            <a:endParaRPr lang="nl-NL" sz="1400" dirty="0" smtClean="0">
              <a:latin typeface="Calibri" pitchFamily="34" charset="0"/>
              <a:cs typeface="Arial" pitchFamily="34" charset="0"/>
            </a:endParaRPr>
          </a:p>
        </p:txBody>
      </p:sp>
      <p:sp>
        <p:nvSpPr>
          <p:cNvPr id="7" name="Rechthoek 6"/>
          <p:cNvSpPr/>
          <p:nvPr/>
        </p:nvSpPr>
        <p:spPr>
          <a:xfrm>
            <a:off x="6191672" y="1700809"/>
            <a:ext cx="2952328" cy="954107"/>
          </a:xfrm>
          <a:prstGeom prst="rect">
            <a:avLst/>
          </a:prstGeom>
        </p:spPr>
        <p:txBody>
          <a:bodyPr wrap="square">
            <a:spAutoFit/>
          </a:bodyPr>
          <a:lstStyle/>
          <a:p>
            <a:pPr lvl="0" eaLnBrk="0" fontAlgn="base" hangingPunct="0">
              <a:spcBef>
                <a:spcPct val="0"/>
              </a:spcBef>
              <a:spcAft>
                <a:spcPct val="0"/>
              </a:spcAft>
            </a:pPr>
            <a:r>
              <a:rPr lang="nl-NL" sz="2400" dirty="0" smtClean="0">
                <a:solidFill>
                  <a:srgbClr val="FF0000"/>
                </a:solidFill>
                <a:latin typeface="Calibri" pitchFamily="34" charset="0"/>
                <a:ea typeface="Times New Roman" pitchFamily="18" charset="0"/>
                <a:cs typeface="Arial" pitchFamily="34" charset="0"/>
              </a:rPr>
              <a:t>30.000.000.000.000</a:t>
            </a:r>
          </a:p>
          <a:p>
            <a:pPr lvl="0" eaLnBrk="0" fontAlgn="base" hangingPunct="0">
              <a:spcBef>
                <a:spcPct val="0"/>
              </a:spcBef>
              <a:spcAft>
                <a:spcPct val="0"/>
              </a:spcAft>
            </a:pPr>
            <a:r>
              <a:rPr lang="nl-NL" dirty="0" smtClean="0">
                <a:latin typeface="Calibri" pitchFamily="34" charset="0"/>
                <a:ea typeface="Times New Roman" pitchFamily="18" charset="0"/>
                <a:cs typeface="Arial" pitchFamily="34" charset="0"/>
              </a:rPr>
              <a:t>	</a:t>
            </a:r>
            <a:endParaRPr lang="nl-NL" dirty="0" smtClean="0">
              <a:solidFill>
                <a:srgbClr val="FF0000"/>
              </a:solidFill>
              <a:latin typeface="Calibri" pitchFamily="34" charset="0"/>
              <a:cs typeface="Arial" pitchFamily="34" charset="0"/>
            </a:endParaRPr>
          </a:p>
          <a:p>
            <a:pPr lvl="0" eaLnBrk="0" fontAlgn="base" hangingPunct="0">
              <a:spcBef>
                <a:spcPct val="0"/>
              </a:spcBef>
              <a:spcAft>
                <a:spcPct val="0"/>
              </a:spcAft>
            </a:pPr>
            <a:endParaRPr lang="nl-NL" sz="1400" dirty="0" smtClean="0">
              <a:latin typeface="Calibri" pitchFamily="34" charset="0"/>
              <a:cs typeface="Arial" pitchFamily="34" charset="0"/>
            </a:endParaRPr>
          </a:p>
        </p:txBody>
      </p:sp>
      <p:sp>
        <p:nvSpPr>
          <p:cNvPr id="8" name="Rechthoek 7"/>
          <p:cNvSpPr/>
          <p:nvPr/>
        </p:nvSpPr>
        <p:spPr>
          <a:xfrm>
            <a:off x="6191672" y="2420888"/>
            <a:ext cx="2952328" cy="677108"/>
          </a:xfrm>
          <a:prstGeom prst="rect">
            <a:avLst/>
          </a:prstGeom>
        </p:spPr>
        <p:txBody>
          <a:bodyPr wrap="square">
            <a:spAutoFit/>
          </a:bodyPr>
          <a:lstStyle/>
          <a:p>
            <a:pPr lvl="0" eaLnBrk="0" fontAlgn="base" hangingPunct="0">
              <a:spcBef>
                <a:spcPct val="0"/>
              </a:spcBef>
              <a:spcAft>
                <a:spcPct val="0"/>
              </a:spcAft>
            </a:pPr>
            <a:r>
              <a:rPr lang="nl-NL" sz="2400" dirty="0" smtClean="0">
                <a:solidFill>
                  <a:srgbClr val="FF0000"/>
                </a:solidFill>
                <a:latin typeface="Calibri" pitchFamily="34" charset="0"/>
                <a:ea typeface="Times New Roman" pitchFamily="18" charset="0"/>
                <a:cs typeface="Arial" pitchFamily="34" charset="0"/>
              </a:rPr>
              <a:t>2 x 23</a:t>
            </a:r>
            <a:r>
              <a:rPr lang="nl-NL" dirty="0" smtClean="0">
                <a:latin typeface="Calibri" pitchFamily="34" charset="0"/>
                <a:ea typeface="Times New Roman" pitchFamily="18" charset="0"/>
                <a:cs typeface="Arial" pitchFamily="34" charset="0"/>
              </a:rPr>
              <a:t>		</a:t>
            </a:r>
            <a:endParaRPr lang="nl-NL" dirty="0" smtClean="0">
              <a:solidFill>
                <a:srgbClr val="FF0000"/>
              </a:solidFill>
              <a:latin typeface="Calibri" pitchFamily="34" charset="0"/>
              <a:cs typeface="Arial" pitchFamily="34" charset="0"/>
            </a:endParaRPr>
          </a:p>
          <a:p>
            <a:pPr lvl="0" eaLnBrk="0" fontAlgn="base" hangingPunct="0">
              <a:spcBef>
                <a:spcPct val="0"/>
              </a:spcBef>
              <a:spcAft>
                <a:spcPct val="0"/>
              </a:spcAft>
            </a:pPr>
            <a:endParaRPr lang="nl-NL" sz="1400" dirty="0" smtClean="0">
              <a:latin typeface="Calibri" pitchFamily="34" charset="0"/>
              <a:cs typeface="Arial" pitchFamily="34" charset="0"/>
            </a:endParaRPr>
          </a:p>
        </p:txBody>
      </p:sp>
      <p:sp>
        <p:nvSpPr>
          <p:cNvPr id="9" name="Rechthoek 8"/>
          <p:cNvSpPr/>
          <p:nvPr/>
        </p:nvSpPr>
        <p:spPr>
          <a:xfrm>
            <a:off x="5399584" y="3717032"/>
            <a:ext cx="3744416" cy="954107"/>
          </a:xfrm>
          <a:prstGeom prst="rect">
            <a:avLst/>
          </a:prstGeom>
        </p:spPr>
        <p:txBody>
          <a:bodyPr wrap="square">
            <a:spAutoFit/>
          </a:bodyPr>
          <a:lstStyle/>
          <a:p>
            <a:pPr lvl="0" eaLnBrk="0" fontAlgn="base" hangingPunct="0">
              <a:spcBef>
                <a:spcPct val="0"/>
              </a:spcBef>
              <a:spcAft>
                <a:spcPct val="0"/>
              </a:spcAft>
            </a:pPr>
            <a:r>
              <a:rPr lang="nl-NL" sz="2400" dirty="0" smtClean="0">
                <a:solidFill>
                  <a:srgbClr val="FF0000"/>
                </a:solidFill>
                <a:latin typeface="Calibri" pitchFamily="34" charset="0"/>
                <a:ea typeface="Times New Roman" pitchFamily="18" charset="0"/>
                <a:cs typeface="Arial" pitchFamily="34" charset="0"/>
              </a:rPr>
              <a:t> 400 x naar de zon </a:t>
            </a:r>
            <a:r>
              <a:rPr lang="nl-NL" sz="2400" dirty="0" err="1" smtClean="0">
                <a:solidFill>
                  <a:srgbClr val="FF0000"/>
                </a:solidFill>
                <a:latin typeface="Calibri" pitchFamily="34" charset="0"/>
                <a:ea typeface="Times New Roman" pitchFamily="18" charset="0"/>
                <a:cs typeface="Arial" pitchFamily="34" charset="0"/>
              </a:rPr>
              <a:t>én</a:t>
            </a:r>
            <a:r>
              <a:rPr lang="nl-NL" sz="2400" dirty="0" smtClean="0">
                <a:solidFill>
                  <a:srgbClr val="FF0000"/>
                </a:solidFill>
                <a:latin typeface="Calibri" pitchFamily="34" charset="0"/>
                <a:ea typeface="Times New Roman" pitchFamily="18" charset="0"/>
                <a:cs typeface="Arial" pitchFamily="34" charset="0"/>
              </a:rPr>
              <a:t> terug!</a:t>
            </a:r>
            <a:r>
              <a:rPr lang="nl-NL" dirty="0" smtClean="0">
                <a:latin typeface="Calibri" pitchFamily="34" charset="0"/>
                <a:ea typeface="Times New Roman" pitchFamily="18" charset="0"/>
                <a:cs typeface="Arial" pitchFamily="34" charset="0"/>
              </a:rPr>
              <a:t>		</a:t>
            </a:r>
            <a:endParaRPr lang="nl-NL" dirty="0" smtClean="0">
              <a:solidFill>
                <a:srgbClr val="FF0000"/>
              </a:solidFill>
              <a:latin typeface="Calibri" pitchFamily="34" charset="0"/>
              <a:cs typeface="Arial" pitchFamily="34" charset="0"/>
            </a:endParaRPr>
          </a:p>
          <a:p>
            <a:pPr lvl="0" eaLnBrk="0" fontAlgn="base" hangingPunct="0">
              <a:spcBef>
                <a:spcPct val="0"/>
              </a:spcBef>
              <a:spcAft>
                <a:spcPct val="0"/>
              </a:spcAft>
            </a:pPr>
            <a:endParaRPr lang="nl-NL" sz="1400" dirty="0" smtClean="0">
              <a:latin typeface="Calibri" pitchFamily="34" charset="0"/>
              <a:cs typeface="Arial" pitchFamily="34" charset="0"/>
            </a:endParaRPr>
          </a:p>
        </p:txBody>
      </p:sp>
      <p:sp>
        <p:nvSpPr>
          <p:cNvPr id="10" name="Rechthoek 9"/>
          <p:cNvSpPr/>
          <p:nvPr/>
        </p:nvSpPr>
        <p:spPr>
          <a:xfrm>
            <a:off x="7991872" y="4509120"/>
            <a:ext cx="1152128" cy="1231106"/>
          </a:xfrm>
          <a:prstGeom prst="rect">
            <a:avLst/>
          </a:prstGeom>
        </p:spPr>
        <p:txBody>
          <a:bodyPr wrap="square">
            <a:spAutoFit/>
          </a:bodyPr>
          <a:lstStyle/>
          <a:p>
            <a:pPr lvl="0" eaLnBrk="0" fontAlgn="base" hangingPunct="0">
              <a:spcBef>
                <a:spcPct val="0"/>
              </a:spcBef>
              <a:spcAft>
                <a:spcPct val="0"/>
              </a:spcAft>
            </a:pPr>
            <a:r>
              <a:rPr lang="nl-NL" sz="2400" dirty="0" smtClean="0">
                <a:solidFill>
                  <a:srgbClr val="FF0000"/>
                </a:solidFill>
                <a:latin typeface="Calibri" pitchFamily="34" charset="0"/>
                <a:ea typeface="Times New Roman" pitchFamily="18" charset="0"/>
                <a:cs typeface="Arial" pitchFamily="34" charset="0"/>
              </a:rPr>
              <a:t>  24 uur</a:t>
            </a:r>
            <a:r>
              <a:rPr lang="nl-NL" dirty="0" smtClean="0">
                <a:latin typeface="Calibri" pitchFamily="34" charset="0"/>
                <a:ea typeface="Times New Roman" pitchFamily="18" charset="0"/>
                <a:cs typeface="Arial" pitchFamily="34" charset="0"/>
              </a:rPr>
              <a:t>		</a:t>
            </a:r>
            <a:endParaRPr lang="nl-NL" dirty="0" smtClean="0">
              <a:solidFill>
                <a:srgbClr val="FF0000"/>
              </a:solidFill>
              <a:latin typeface="Calibri" pitchFamily="34" charset="0"/>
              <a:cs typeface="Arial" pitchFamily="34" charset="0"/>
            </a:endParaRPr>
          </a:p>
          <a:p>
            <a:pPr lvl="0" eaLnBrk="0" fontAlgn="base" hangingPunct="0">
              <a:spcBef>
                <a:spcPct val="0"/>
              </a:spcBef>
              <a:spcAft>
                <a:spcPct val="0"/>
              </a:spcAft>
            </a:pPr>
            <a:endParaRPr lang="nl-NL" sz="1400" dirty="0" smtClean="0">
              <a:latin typeface="Calibri" pitchFamily="34" charset="0"/>
              <a:cs typeface="Arial" pitchFamily="34" charset="0"/>
            </a:endParaRPr>
          </a:p>
        </p:txBody>
      </p:sp>
      <p:sp>
        <p:nvSpPr>
          <p:cNvPr id="11" name="Rechthoek 10"/>
          <p:cNvSpPr/>
          <p:nvPr/>
        </p:nvSpPr>
        <p:spPr>
          <a:xfrm>
            <a:off x="5471592" y="5085184"/>
            <a:ext cx="3672408" cy="677108"/>
          </a:xfrm>
          <a:prstGeom prst="rect">
            <a:avLst/>
          </a:prstGeom>
        </p:spPr>
        <p:txBody>
          <a:bodyPr wrap="square">
            <a:spAutoFit/>
          </a:bodyPr>
          <a:lstStyle/>
          <a:p>
            <a:pPr lvl="0" eaLnBrk="0" fontAlgn="base" hangingPunct="0">
              <a:spcBef>
                <a:spcPct val="0"/>
              </a:spcBef>
              <a:spcAft>
                <a:spcPct val="0"/>
              </a:spcAft>
            </a:pPr>
            <a:r>
              <a:rPr lang="nl-NL" sz="2400" dirty="0" smtClean="0">
                <a:solidFill>
                  <a:srgbClr val="FF0000"/>
                </a:solidFill>
                <a:latin typeface="Calibri" pitchFamily="34" charset="0"/>
                <a:cs typeface="Arial" pitchFamily="34" charset="0"/>
              </a:rPr>
              <a:t>6 miljard  </a:t>
            </a:r>
          </a:p>
          <a:p>
            <a:pPr lvl="0" eaLnBrk="0" fontAlgn="base" hangingPunct="0">
              <a:spcBef>
                <a:spcPct val="0"/>
              </a:spcBef>
              <a:spcAft>
                <a:spcPct val="0"/>
              </a:spcAft>
            </a:pPr>
            <a:endParaRPr lang="nl-NL" sz="1400" dirty="0" smtClean="0">
              <a:latin typeface="Calibri" pitchFamily="34" charset="0"/>
              <a:cs typeface="Arial" pitchFamily="34" charset="0"/>
            </a:endParaRPr>
          </a:p>
        </p:txBody>
      </p:sp>
      <p:sp>
        <p:nvSpPr>
          <p:cNvPr id="12" name="Rechthoek 11"/>
          <p:cNvSpPr/>
          <p:nvPr/>
        </p:nvSpPr>
        <p:spPr>
          <a:xfrm>
            <a:off x="0" y="2852936"/>
            <a:ext cx="9144000" cy="954107"/>
          </a:xfrm>
          <a:prstGeom prst="rect">
            <a:avLst/>
          </a:prstGeom>
        </p:spPr>
        <p:txBody>
          <a:bodyPr wrap="square">
            <a:spAutoFit/>
          </a:bodyPr>
          <a:lstStyle/>
          <a:p>
            <a:pPr lvl="0" eaLnBrk="0" fontAlgn="base" hangingPunct="0">
              <a:spcBef>
                <a:spcPct val="0"/>
              </a:spcBef>
              <a:spcAft>
                <a:spcPct val="0"/>
              </a:spcAft>
              <a:buFontTx/>
              <a:buChar char="•"/>
            </a:pPr>
            <a:endParaRPr lang="nl-NL" dirty="0" smtClean="0">
              <a:latin typeface="Calibri" pitchFamily="34" charset="0"/>
              <a:cs typeface="Arial" pitchFamily="34" charset="0"/>
            </a:endParaRPr>
          </a:p>
          <a:p>
            <a:pPr lvl="0" eaLnBrk="0" fontAlgn="base" hangingPunct="0">
              <a:spcBef>
                <a:spcPct val="0"/>
              </a:spcBef>
              <a:spcAft>
                <a:spcPct val="0"/>
              </a:spcAft>
              <a:buFontTx/>
              <a:buChar char="•"/>
            </a:pPr>
            <a:r>
              <a:rPr lang="nl-NL" sz="2400" dirty="0" smtClean="0">
                <a:latin typeface="Calibri" pitchFamily="34" charset="0"/>
                <a:ea typeface="Times New Roman" pitchFamily="18" charset="0"/>
                <a:cs typeface="Arial" pitchFamily="34" charset="0"/>
              </a:rPr>
              <a:t>Hoe lang 1 streng DNA?			</a:t>
            </a:r>
            <a:endParaRPr lang="nl-NL" sz="2400" dirty="0" smtClean="0">
              <a:solidFill>
                <a:srgbClr val="FF0000"/>
              </a:solidFill>
              <a:latin typeface="Calibri" pitchFamily="34" charset="0"/>
              <a:cs typeface="Arial" pitchFamily="34" charset="0"/>
            </a:endParaRPr>
          </a:p>
          <a:p>
            <a:pPr lvl="0" eaLnBrk="0" fontAlgn="base" hangingPunct="0">
              <a:spcBef>
                <a:spcPct val="0"/>
              </a:spcBef>
              <a:spcAft>
                <a:spcPct val="0"/>
              </a:spcAft>
            </a:pPr>
            <a:endParaRPr lang="nl-NL" sz="1400" dirty="0" smtClean="0">
              <a:latin typeface="Calibri" pitchFamily="34" charset="0"/>
              <a:cs typeface="Arial" pitchFamily="34" charset="0"/>
            </a:endParaRPr>
          </a:p>
        </p:txBody>
      </p:sp>
      <p:sp>
        <p:nvSpPr>
          <p:cNvPr id="13" name="Rechthoek 12"/>
          <p:cNvSpPr/>
          <p:nvPr/>
        </p:nvSpPr>
        <p:spPr>
          <a:xfrm>
            <a:off x="6084168" y="2996952"/>
            <a:ext cx="3744416" cy="677108"/>
          </a:xfrm>
          <a:prstGeom prst="rect">
            <a:avLst/>
          </a:prstGeom>
        </p:spPr>
        <p:txBody>
          <a:bodyPr wrap="square">
            <a:spAutoFit/>
          </a:bodyPr>
          <a:lstStyle/>
          <a:p>
            <a:pPr lvl="0" eaLnBrk="0" fontAlgn="base" hangingPunct="0">
              <a:spcBef>
                <a:spcPct val="0"/>
              </a:spcBef>
              <a:spcAft>
                <a:spcPct val="0"/>
              </a:spcAft>
            </a:pPr>
            <a:r>
              <a:rPr lang="nl-NL" sz="2400" dirty="0" smtClean="0">
                <a:solidFill>
                  <a:srgbClr val="FF0000"/>
                </a:solidFill>
                <a:latin typeface="Calibri" pitchFamily="34" charset="0"/>
                <a:ea typeface="Times New Roman" pitchFamily="18" charset="0"/>
                <a:cs typeface="Arial" pitchFamily="34" charset="0"/>
              </a:rPr>
              <a:t> 2 meter</a:t>
            </a:r>
            <a:r>
              <a:rPr lang="nl-NL" dirty="0" smtClean="0">
                <a:latin typeface="Calibri" pitchFamily="34" charset="0"/>
                <a:ea typeface="Times New Roman" pitchFamily="18" charset="0"/>
                <a:cs typeface="Arial" pitchFamily="34" charset="0"/>
              </a:rPr>
              <a:t>		</a:t>
            </a:r>
            <a:endParaRPr lang="nl-NL" dirty="0" smtClean="0">
              <a:solidFill>
                <a:srgbClr val="FF0000"/>
              </a:solidFill>
              <a:latin typeface="Calibri" pitchFamily="34" charset="0"/>
              <a:cs typeface="Arial" pitchFamily="34" charset="0"/>
            </a:endParaRPr>
          </a:p>
          <a:p>
            <a:pPr lvl="0" eaLnBrk="0" fontAlgn="base" hangingPunct="0">
              <a:spcBef>
                <a:spcPct val="0"/>
              </a:spcBef>
              <a:spcAft>
                <a:spcPct val="0"/>
              </a:spcAft>
            </a:pPr>
            <a:endParaRPr lang="nl-NL" sz="1400" dirty="0" smtClean="0">
              <a:latin typeface="Calibri" pitchFamily="34" charset="0"/>
              <a:cs typeface="Arial" pitchFamily="34" charset="0"/>
            </a:endParaRPr>
          </a:p>
        </p:txBody>
      </p:sp>
      <p:sp>
        <p:nvSpPr>
          <p:cNvPr id="14" name="Rechthoek 13"/>
          <p:cNvSpPr/>
          <p:nvPr/>
        </p:nvSpPr>
        <p:spPr>
          <a:xfrm>
            <a:off x="7112675" y="2060848"/>
            <a:ext cx="2031325" cy="369332"/>
          </a:xfrm>
          <a:prstGeom prst="rect">
            <a:avLst/>
          </a:prstGeom>
        </p:spPr>
        <p:txBody>
          <a:bodyPr wrap="none">
            <a:spAutoFit/>
          </a:bodyPr>
          <a:lstStyle/>
          <a:p>
            <a:r>
              <a:rPr lang="nl-NL" dirty="0" smtClean="0">
                <a:solidFill>
                  <a:srgbClr val="FF0000"/>
                </a:solidFill>
                <a:latin typeface="Calibri" pitchFamily="34" charset="0"/>
                <a:ea typeface="Times New Roman" pitchFamily="18" charset="0"/>
                <a:cs typeface="Arial" pitchFamily="34" charset="0"/>
              </a:rPr>
              <a:t>= 30 biljoen</a:t>
            </a:r>
            <a:r>
              <a:rPr lang="nl-NL" dirty="0" smtClean="0">
                <a:latin typeface="Calibri" pitchFamily="34" charset="0"/>
                <a:ea typeface="Times New Roman" pitchFamily="18" charset="0"/>
                <a:cs typeface="Arial" pitchFamily="34" charset="0"/>
              </a:rPr>
              <a:t>	</a:t>
            </a:r>
            <a:endParaRPr lang="nl-NL" dirty="0">
              <a:latin typeface="Calibri" pitchFamily="34" charset="0"/>
            </a:endParaRPr>
          </a:p>
        </p:txBody>
      </p:sp>
      <p:sp>
        <p:nvSpPr>
          <p:cNvPr id="15" name="Rechthoek 14"/>
          <p:cNvSpPr/>
          <p:nvPr/>
        </p:nvSpPr>
        <p:spPr>
          <a:xfrm>
            <a:off x="6732240" y="5157192"/>
            <a:ext cx="2031325" cy="369332"/>
          </a:xfrm>
          <a:prstGeom prst="rect">
            <a:avLst/>
          </a:prstGeom>
        </p:spPr>
        <p:txBody>
          <a:bodyPr wrap="none">
            <a:spAutoFit/>
          </a:bodyPr>
          <a:lstStyle/>
          <a:p>
            <a:r>
              <a:rPr lang="nl-NL" dirty="0" smtClean="0">
                <a:solidFill>
                  <a:srgbClr val="FF0000"/>
                </a:solidFill>
                <a:latin typeface="Calibri" pitchFamily="34" charset="0"/>
                <a:ea typeface="Times New Roman" pitchFamily="18" charset="0"/>
                <a:cs typeface="Arial" pitchFamily="34" charset="0"/>
              </a:rPr>
              <a:t>= 6.000.000.000</a:t>
            </a:r>
            <a:r>
              <a:rPr lang="nl-NL" dirty="0" smtClean="0">
                <a:latin typeface="Calibri" pitchFamily="34" charset="0"/>
                <a:ea typeface="Times New Roman" pitchFamily="18" charset="0"/>
                <a:cs typeface="Arial" pitchFamily="34" charset="0"/>
              </a:rPr>
              <a:t>	</a:t>
            </a:r>
            <a:endParaRPr lang="nl-NL" dirty="0">
              <a:latin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505">
                                            <p:txEl>
                                              <p:pRg st="3" end="3"/>
                                            </p:txEl>
                                          </p:spTgt>
                                        </p:tgtEl>
                                        <p:attrNameLst>
                                          <p:attrName>style.visibility</p:attrName>
                                        </p:attrNameLst>
                                      </p:cBhvr>
                                      <p:to>
                                        <p:strVal val="visible"/>
                                      </p:to>
                                    </p:set>
                                    <p:anim calcmode="lin" valueType="num">
                                      <p:cBhvr additive="base">
                                        <p:cTn id="7" dur="500" fill="hold"/>
                                        <p:tgtEl>
                                          <p:spTgt spid="21505">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80">
                                          <p:stCondLst>
                                            <p:cond delay="0"/>
                                          </p:stCondLst>
                                        </p:cTn>
                                        <p:tgtEl>
                                          <p:spTgt spid="14"/>
                                        </p:tgtEl>
                                      </p:cBhvr>
                                    </p:animEffect>
                                    <p:anim calcmode="lin" valueType="num">
                                      <p:cBhvr>
                                        <p:cTn id="2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5" dur="26">
                                          <p:stCondLst>
                                            <p:cond delay="650"/>
                                          </p:stCondLst>
                                        </p:cTn>
                                        <p:tgtEl>
                                          <p:spTgt spid="14"/>
                                        </p:tgtEl>
                                      </p:cBhvr>
                                      <p:to x="100000" y="60000"/>
                                    </p:animScale>
                                    <p:animScale>
                                      <p:cBhvr>
                                        <p:cTn id="26" dur="166" decel="50000">
                                          <p:stCondLst>
                                            <p:cond delay="676"/>
                                          </p:stCondLst>
                                        </p:cTn>
                                        <p:tgtEl>
                                          <p:spTgt spid="14"/>
                                        </p:tgtEl>
                                      </p:cBhvr>
                                      <p:to x="100000" y="100000"/>
                                    </p:animScale>
                                    <p:animScale>
                                      <p:cBhvr>
                                        <p:cTn id="27" dur="26">
                                          <p:stCondLst>
                                            <p:cond delay="1312"/>
                                          </p:stCondLst>
                                        </p:cTn>
                                        <p:tgtEl>
                                          <p:spTgt spid="14"/>
                                        </p:tgtEl>
                                      </p:cBhvr>
                                      <p:to x="100000" y="80000"/>
                                    </p:animScale>
                                    <p:animScale>
                                      <p:cBhvr>
                                        <p:cTn id="28" dur="166" decel="50000">
                                          <p:stCondLst>
                                            <p:cond delay="1338"/>
                                          </p:stCondLst>
                                        </p:cTn>
                                        <p:tgtEl>
                                          <p:spTgt spid="14"/>
                                        </p:tgtEl>
                                      </p:cBhvr>
                                      <p:to x="100000" y="100000"/>
                                    </p:animScale>
                                    <p:animScale>
                                      <p:cBhvr>
                                        <p:cTn id="29" dur="26">
                                          <p:stCondLst>
                                            <p:cond delay="1642"/>
                                          </p:stCondLst>
                                        </p:cTn>
                                        <p:tgtEl>
                                          <p:spTgt spid="14"/>
                                        </p:tgtEl>
                                      </p:cBhvr>
                                      <p:to x="100000" y="90000"/>
                                    </p:animScale>
                                    <p:animScale>
                                      <p:cBhvr>
                                        <p:cTn id="30" dur="166" decel="50000">
                                          <p:stCondLst>
                                            <p:cond delay="1668"/>
                                          </p:stCondLst>
                                        </p:cTn>
                                        <p:tgtEl>
                                          <p:spTgt spid="14"/>
                                        </p:tgtEl>
                                      </p:cBhvr>
                                      <p:to x="100000" y="100000"/>
                                    </p:animScale>
                                    <p:animScale>
                                      <p:cBhvr>
                                        <p:cTn id="31" dur="26">
                                          <p:stCondLst>
                                            <p:cond delay="1808"/>
                                          </p:stCondLst>
                                        </p:cTn>
                                        <p:tgtEl>
                                          <p:spTgt spid="14"/>
                                        </p:tgtEl>
                                      </p:cBhvr>
                                      <p:to x="100000" y="95000"/>
                                    </p:animScale>
                                    <p:animScale>
                                      <p:cBhvr>
                                        <p:cTn id="32" dur="166" decel="50000">
                                          <p:stCondLst>
                                            <p:cond delay="1834"/>
                                          </p:stCondLst>
                                        </p:cTn>
                                        <p:tgtEl>
                                          <p:spTgt spid="1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0-#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1+#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0-#ppt_w/2"/>
                                          </p:val>
                                        </p:tav>
                                        <p:tav tm="100000">
                                          <p:val>
                                            <p:strVal val="#ppt_x"/>
                                          </p:val>
                                        </p:tav>
                                      </p:tavLst>
                                    </p:anim>
                                    <p:anim calcmode="lin" valueType="num">
                                      <p:cBhvr additive="base">
                                        <p:cTn id="6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0-#ppt_w/2"/>
                                          </p:val>
                                        </p:tav>
                                        <p:tav tm="100000">
                                          <p:val>
                                            <p:strVal val="#ppt_x"/>
                                          </p:val>
                                        </p:tav>
                                      </p:tavLst>
                                    </p:anim>
                                    <p:anim calcmode="lin" valueType="num">
                                      <p:cBhvr additive="base">
                                        <p:cTn id="7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1+#ppt_w/2"/>
                                          </p:val>
                                        </p:tav>
                                        <p:tav tm="100000">
                                          <p:val>
                                            <p:strVal val="#ppt_x"/>
                                          </p:val>
                                        </p:tav>
                                      </p:tavLst>
                                    </p:anim>
                                    <p:anim calcmode="lin" valueType="num">
                                      <p:cBhvr additive="base">
                                        <p:cTn id="8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6">
                                            <p:txEl>
                                              <p:pRg st="1" end="1"/>
                                            </p:txEl>
                                          </p:spTgt>
                                        </p:tgtEl>
                                        <p:attrNameLst>
                                          <p:attrName>style.visibility</p:attrName>
                                        </p:attrNameLst>
                                      </p:cBhvr>
                                      <p:to>
                                        <p:strVal val="visible"/>
                                      </p:to>
                                    </p:set>
                                    <p:anim calcmode="lin" valueType="num">
                                      <p:cBhvr additive="base">
                                        <p:cTn id="85"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1+#ppt_w/2"/>
                                          </p:val>
                                        </p:tav>
                                        <p:tav tm="100000">
                                          <p:val>
                                            <p:strVal val="#ppt_x"/>
                                          </p:val>
                                        </p:tav>
                                      </p:tavLst>
                                    </p:anim>
                                    <p:anim calcmode="lin" valueType="num">
                                      <p:cBhvr additive="base">
                                        <p:cTn id="9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down)">
                                      <p:cBhvr>
                                        <p:cTn id="97" dur="580">
                                          <p:stCondLst>
                                            <p:cond delay="0"/>
                                          </p:stCondLst>
                                        </p:cTn>
                                        <p:tgtEl>
                                          <p:spTgt spid="15"/>
                                        </p:tgtEl>
                                      </p:cBhvr>
                                    </p:animEffect>
                                    <p:anim calcmode="lin" valueType="num">
                                      <p:cBhvr>
                                        <p:cTn id="9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3" dur="26">
                                          <p:stCondLst>
                                            <p:cond delay="650"/>
                                          </p:stCondLst>
                                        </p:cTn>
                                        <p:tgtEl>
                                          <p:spTgt spid="15"/>
                                        </p:tgtEl>
                                      </p:cBhvr>
                                      <p:to x="100000" y="60000"/>
                                    </p:animScale>
                                    <p:animScale>
                                      <p:cBhvr>
                                        <p:cTn id="104" dur="166" decel="50000">
                                          <p:stCondLst>
                                            <p:cond delay="676"/>
                                          </p:stCondLst>
                                        </p:cTn>
                                        <p:tgtEl>
                                          <p:spTgt spid="15"/>
                                        </p:tgtEl>
                                      </p:cBhvr>
                                      <p:to x="100000" y="100000"/>
                                    </p:animScale>
                                    <p:animScale>
                                      <p:cBhvr>
                                        <p:cTn id="105" dur="26">
                                          <p:stCondLst>
                                            <p:cond delay="1312"/>
                                          </p:stCondLst>
                                        </p:cTn>
                                        <p:tgtEl>
                                          <p:spTgt spid="15"/>
                                        </p:tgtEl>
                                      </p:cBhvr>
                                      <p:to x="100000" y="80000"/>
                                    </p:animScale>
                                    <p:animScale>
                                      <p:cBhvr>
                                        <p:cTn id="106" dur="166" decel="50000">
                                          <p:stCondLst>
                                            <p:cond delay="1338"/>
                                          </p:stCondLst>
                                        </p:cTn>
                                        <p:tgtEl>
                                          <p:spTgt spid="15"/>
                                        </p:tgtEl>
                                      </p:cBhvr>
                                      <p:to x="100000" y="100000"/>
                                    </p:animScale>
                                    <p:animScale>
                                      <p:cBhvr>
                                        <p:cTn id="107" dur="26">
                                          <p:stCondLst>
                                            <p:cond delay="1642"/>
                                          </p:stCondLst>
                                        </p:cTn>
                                        <p:tgtEl>
                                          <p:spTgt spid="15"/>
                                        </p:tgtEl>
                                      </p:cBhvr>
                                      <p:to x="100000" y="90000"/>
                                    </p:animScale>
                                    <p:animScale>
                                      <p:cBhvr>
                                        <p:cTn id="108" dur="166" decel="50000">
                                          <p:stCondLst>
                                            <p:cond delay="1668"/>
                                          </p:stCondLst>
                                        </p:cTn>
                                        <p:tgtEl>
                                          <p:spTgt spid="15"/>
                                        </p:tgtEl>
                                      </p:cBhvr>
                                      <p:to x="100000" y="100000"/>
                                    </p:animScale>
                                    <p:animScale>
                                      <p:cBhvr>
                                        <p:cTn id="109" dur="26">
                                          <p:stCondLst>
                                            <p:cond delay="1808"/>
                                          </p:stCondLst>
                                        </p:cTn>
                                        <p:tgtEl>
                                          <p:spTgt spid="15"/>
                                        </p:tgtEl>
                                      </p:cBhvr>
                                      <p:to x="100000" y="95000"/>
                                    </p:animScale>
                                    <p:animScale>
                                      <p:cBhvr>
                                        <p:cTn id="11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835696" y="1340768"/>
            <a:ext cx="6048672" cy="923330"/>
          </a:xfrm>
          <a:prstGeom prst="rect">
            <a:avLst/>
          </a:prstGeom>
          <a:noFill/>
        </p:spPr>
        <p:txBody>
          <a:bodyPr wrap="square" rtlCol="0">
            <a:spAutoFit/>
          </a:bodyPr>
          <a:lstStyle/>
          <a:p>
            <a:r>
              <a:rPr lang="nl-NL" dirty="0" smtClean="0">
                <a:latin typeface="Calibri" pitchFamily="34" charset="0"/>
              </a:rPr>
              <a:t>Kort filmpje ter introductie op DNA</a:t>
            </a:r>
          </a:p>
          <a:p>
            <a:endParaRPr lang="nl-NL" dirty="0" smtClean="0">
              <a:latin typeface="Calibri" pitchFamily="34" charset="0"/>
            </a:endParaRPr>
          </a:p>
          <a:p>
            <a:r>
              <a:rPr lang="nl-NL" dirty="0" smtClean="0">
                <a:latin typeface="Calibri" pitchFamily="34" charset="0"/>
                <a:hlinkClick r:id="rId3"/>
              </a:rPr>
              <a:t>Iedereen is anders - </a:t>
            </a:r>
            <a:r>
              <a:rPr lang="nl-NL" dirty="0" err="1" smtClean="0">
                <a:latin typeface="Calibri" pitchFamily="34" charset="0"/>
                <a:hlinkClick r:id="rId3"/>
              </a:rPr>
              <a:t>Schooltv</a:t>
            </a:r>
            <a:r>
              <a:rPr lang="nl-NL" dirty="0" smtClean="0">
                <a:latin typeface="Calibri" pitchFamily="34" charset="0"/>
                <a:hlinkClick r:id="rId3"/>
              </a:rPr>
              <a:t> Beeldbank</a:t>
            </a:r>
            <a:endParaRPr lang="nl-NL"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srcRect/>
          <a:stretch>
            <a:fillRect/>
          </a:stretch>
        </p:blipFill>
        <p:spPr bwMode="auto">
          <a:xfrm>
            <a:off x="2915816" y="188640"/>
            <a:ext cx="3960440" cy="4291517"/>
          </a:xfrm>
          <a:prstGeom prst="rect">
            <a:avLst/>
          </a:prstGeom>
          <a:noFill/>
          <a:ln w="9525">
            <a:noFill/>
            <a:miter lim="800000"/>
            <a:headEnd/>
            <a:tailEnd/>
          </a:ln>
        </p:spPr>
      </p:pic>
      <p:pic>
        <p:nvPicPr>
          <p:cNvPr id="12" name="Picture 11" descr="10400060.jpg"/>
          <p:cNvPicPr>
            <a:picLocks noChangeAspect="1"/>
          </p:cNvPicPr>
          <p:nvPr/>
        </p:nvPicPr>
        <p:blipFill>
          <a:blip r:embed="rId4" cstate="print"/>
          <a:stretch>
            <a:fillRect/>
          </a:stretch>
        </p:blipFill>
        <p:spPr>
          <a:xfrm flipH="1">
            <a:off x="323528" y="476672"/>
            <a:ext cx="2253628" cy="2157798"/>
          </a:xfrm>
          <a:prstGeom prst="rect">
            <a:avLst/>
          </a:prstGeom>
        </p:spPr>
      </p:pic>
      <p:pic>
        <p:nvPicPr>
          <p:cNvPr id="14" name="Picture 13" descr="14775520.jpg"/>
          <p:cNvPicPr>
            <a:picLocks noChangeAspect="1"/>
          </p:cNvPicPr>
          <p:nvPr/>
        </p:nvPicPr>
        <p:blipFill>
          <a:blip r:embed="rId5" cstate="print"/>
          <a:srcRect l="28212" t="4639"/>
          <a:stretch>
            <a:fillRect/>
          </a:stretch>
        </p:blipFill>
        <p:spPr>
          <a:xfrm flipH="1">
            <a:off x="395536" y="2924944"/>
            <a:ext cx="2304256" cy="2059409"/>
          </a:xfrm>
          <a:prstGeom prst="rect">
            <a:avLst/>
          </a:prstGeom>
        </p:spPr>
      </p:pic>
      <p:pic>
        <p:nvPicPr>
          <p:cNvPr id="15" name="Picture 14" descr="801128.jpg"/>
          <p:cNvPicPr>
            <a:picLocks noChangeAspect="1"/>
          </p:cNvPicPr>
          <p:nvPr/>
        </p:nvPicPr>
        <p:blipFill>
          <a:blip r:embed="rId6" cstate="print"/>
          <a:stretch>
            <a:fillRect/>
          </a:stretch>
        </p:blipFill>
        <p:spPr>
          <a:xfrm>
            <a:off x="3491880" y="4797152"/>
            <a:ext cx="2700300" cy="1800200"/>
          </a:xfrm>
          <a:prstGeom prst="rect">
            <a:avLst/>
          </a:prstGeom>
        </p:spPr>
      </p:pic>
      <p:pic>
        <p:nvPicPr>
          <p:cNvPr id="16" name="Picture 15" descr="10798651.jpg"/>
          <p:cNvPicPr>
            <a:picLocks noChangeAspect="1"/>
          </p:cNvPicPr>
          <p:nvPr/>
        </p:nvPicPr>
        <p:blipFill>
          <a:blip r:embed="rId7" cstate="print"/>
          <a:stretch>
            <a:fillRect/>
          </a:stretch>
        </p:blipFill>
        <p:spPr>
          <a:xfrm>
            <a:off x="6876256" y="4077072"/>
            <a:ext cx="1709936" cy="2564904"/>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776744.jpg"/>
          <p:cNvPicPr>
            <a:picLocks noChangeAspect="1"/>
          </p:cNvPicPr>
          <p:nvPr/>
        </p:nvPicPr>
        <p:blipFill>
          <a:blip r:embed="rId3" cstate="print"/>
          <a:stretch>
            <a:fillRect/>
          </a:stretch>
        </p:blipFill>
        <p:spPr>
          <a:xfrm>
            <a:off x="467544" y="692696"/>
            <a:ext cx="7208520" cy="5404104"/>
          </a:xfrm>
          <a:prstGeom prst="rect">
            <a:avLst/>
          </a:prstGeom>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4672527 - bewerkt voor ppt.jpg"/>
          <p:cNvPicPr>
            <a:picLocks noChangeAspect="1"/>
          </p:cNvPicPr>
          <p:nvPr/>
        </p:nvPicPr>
        <p:blipFill>
          <a:blip r:embed="rId3" cstate="print"/>
          <a:stretch>
            <a:fillRect/>
          </a:stretch>
        </p:blipFill>
        <p:spPr>
          <a:xfrm>
            <a:off x="2602770" y="2060848"/>
            <a:ext cx="6541230" cy="4066238"/>
          </a:xfrm>
          <a:prstGeom prst="rect">
            <a:avLst/>
          </a:prstGeom>
        </p:spPr>
      </p:pic>
      <p:sp>
        <p:nvSpPr>
          <p:cNvPr id="3" name="Tekstvak 2"/>
          <p:cNvSpPr txBox="1"/>
          <p:nvPr/>
        </p:nvSpPr>
        <p:spPr>
          <a:xfrm>
            <a:off x="755576" y="692696"/>
            <a:ext cx="3744416" cy="369332"/>
          </a:xfrm>
          <a:prstGeom prst="rect">
            <a:avLst/>
          </a:prstGeom>
          <a:noFill/>
        </p:spPr>
        <p:txBody>
          <a:bodyPr wrap="square" rtlCol="0">
            <a:spAutoFit/>
          </a:bodyPr>
          <a:lstStyle/>
          <a:p>
            <a:r>
              <a:rPr lang="nl-NL" dirty="0" smtClean="0"/>
              <a:t>Cellen</a:t>
            </a:r>
            <a:endParaRPr lang="nl-NL" dirty="0"/>
          </a:p>
        </p:txBody>
      </p:sp>
      <p:sp>
        <p:nvSpPr>
          <p:cNvPr id="4" name="Tekstvak 5"/>
          <p:cNvSpPr txBox="1"/>
          <p:nvPr/>
        </p:nvSpPr>
        <p:spPr>
          <a:xfrm>
            <a:off x="5220072" y="692696"/>
            <a:ext cx="2592288" cy="369332"/>
          </a:xfrm>
          <a:prstGeom prst="rect">
            <a:avLst/>
          </a:prstGeom>
          <a:noFill/>
        </p:spPr>
        <p:txBody>
          <a:bodyPr wrap="square" rtlCol="0">
            <a:spAutoFit/>
          </a:bodyPr>
          <a:lstStyle/>
          <a:p>
            <a:r>
              <a:rPr lang="nl-NL" dirty="0" smtClean="0"/>
              <a:t>Chromosomen</a:t>
            </a:r>
            <a:endParaRPr lang="nl-NL" dirty="0"/>
          </a:p>
        </p:txBody>
      </p:sp>
      <p:pic>
        <p:nvPicPr>
          <p:cNvPr id="9" name="Picture 8" descr="14776744.jpg"/>
          <p:cNvPicPr>
            <a:picLocks noChangeAspect="1"/>
          </p:cNvPicPr>
          <p:nvPr/>
        </p:nvPicPr>
        <p:blipFill>
          <a:blip r:embed="rId4" cstate="print"/>
          <a:srcRect l="77917" r="-891" b="73767"/>
          <a:stretch>
            <a:fillRect/>
          </a:stretch>
        </p:blipFill>
        <p:spPr>
          <a:xfrm>
            <a:off x="251520" y="1052736"/>
            <a:ext cx="2523709" cy="2160240"/>
          </a:xfrm>
          <a:prstGeom prst="rect">
            <a:avLst/>
          </a:prstGeom>
        </p:spPr>
      </p:pic>
      <p:cxnSp>
        <p:nvCxnSpPr>
          <p:cNvPr id="7" name="Straight Connector 6"/>
          <p:cNvCxnSpPr/>
          <p:nvPr/>
        </p:nvCxnSpPr>
        <p:spPr bwMode="auto">
          <a:xfrm flipV="1">
            <a:off x="1619672" y="2420888"/>
            <a:ext cx="2088232" cy="7200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547664" y="2636912"/>
            <a:ext cx="1296144" cy="2088232"/>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2" name="Oval 11"/>
          <p:cNvSpPr/>
          <p:nvPr/>
        </p:nvSpPr>
        <p:spPr bwMode="auto">
          <a:xfrm>
            <a:off x="1331640" y="2420888"/>
            <a:ext cx="288032" cy="216024"/>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35896" y="5229200"/>
            <a:ext cx="3960440" cy="338554"/>
          </a:xfrm>
          <a:prstGeom prst="rect">
            <a:avLst/>
          </a:prstGeom>
          <a:noFill/>
        </p:spPr>
        <p:txBody>
          <a:bodyPr wrap="square" rtlCol="0">
            <a:spAutoFit/>
          </a:bodyPr>
          <a:lstStyle/>
          <a:p>
            <a:r>
              <a:rPr lang="nl-NL" sz="1600" dirty="0" smtClean="0"/>
              <a:t>Chromosomen 1 t/m 22</a:t>
            </a:r>
            <a:endParaRPr lang="en-US" sz="1600" dirty="0"/>
          </a:p>
        </p:txBody>
      </p:sp>
      <p:sp>
        <p:nvSpPr>
          <p:cNvPr id="16" name="TextBox 15"/>
          <p:cNvSpPr txBox="1"/>
          <p:nvPr/>
        </p:nvSpPr>
        <p:spPr>
          <a:xfrm>
            <a:off x="6660232" y="5229200"/>
            <a:ext cx="2483768" cy="1077218"/>
          </a:xfrm>
          <a:prstGeom prst="rect">
            <a:avLst/>
          </a:prstGeom>
          <a:noFill/>
        </p:spPr>
        <p:txBody>
          <a:bodyPr wrap="square" rtlCol="0">
            <a:spAutoFit/>
          </a:bodyPr>
          <a:lstStyle/>
          <a:p>
            <a:pPr algn="ctr"/>
            <a:r>
              <a:rPr lang="nl-NL" sz="1600" dirty="0" smtClean="0"/>
              <a:t>23e paar </a:t>
            </a:r>
          </a:p>
          <a:p>
            <a:r>
              <a:rPr lang="nl-NL" sz="1600" dirty="0" smtClean="0"/>
              <a:t>Geslachtschromosomen</a:t>
            </a:r>
          </a:p>
          <a:p>
            <a:r>
              <a:rPr lang="nl-NL" sz="1600" dirty="0" smtClean="0"/>
              <a:t>XY = jongen</a:t>
            </a:r>
          </a:p>
          <a:p>
            <a:r>
              <a:rPr lang="nl-NL" sz="1600" dirty="0" smtClean="0"/>
              <a:t>XX = meisje</a:t>
            </a:r>
            <a:endParaRPr lang="en-US" sz="16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animBg="1"/>
      <p:bldP spid="15" grpId="0"/>
      <p:bldP spid="15" grpId="1"/>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hromosomen doorgeven vader moeder.jpg"/>
          <p:cNvPicPr>
            <a:picLocks noChangeAspect="1"/>
          </p:cNvPicPr>
          <p:nvPr/>
        </p:nvPicPr>
        <p:blipFill>
          <a:blip r:embed="rId2" cstate="print"/>
          <a:stretch>
            <a:fillRect/>
          </a:stretch>
        </p:blipFill>
        <p:spPr>
          <a:xfrm>
            <a:off x="755577" y="963022"/>
            <a:ext cx="6768752" cy="5718945"/>
          </a:xfrm>
          <a:prstGeom prst="rect">
            <a:avLst/>
          </a:prstGeom>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A bewerkt door W.jpg"/>
          <p:cNvPicPr>
            <a:picLocks noChangeAspect="1"/>
          </p:cNvPicPr>
          <p:nvPr/>
        </p:nvPicPr>
        <p:blipFill>
          <a:blip r:embed="rId3" cstate="print"/>
          <a:srcRect l="6931" r="2970" b="24800"/>
          <a:stretch>
            <a:fillRect/>
          </a:stretch>
        </p:blipFill>
        <p:spPr>
          <a:xfrm>
            <a:off x="251520" y="-1"/>
            <a:ext cx="6768752" cy="6706493"/>
          </a:xfrm>
          <a:prstGeom prst="rect">
            <a:avLst/>
          </a:prstGeom>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619672" y="1556792"/>
            <a:ext cx="2808312" cy="369332"/>
          </a:xfrm>
          <a:prstGeom prst="rect">
            <a:avLst/>
          </a:prstGeom>
          <a:noFill/>
        </p:spPr>
        <p:txBody>
          <a:bodyPr wrap="square" rtlCol="0">
            <a:spAutoFit/>
          </a:bodyPr>
          <a:lstStyle/>
          <a:p>
            <a:r>
              <a:rPr lang="nl-NL" dirty="0" smtClean="0">
                <a:latin typeface="Calibri" pitchFamily="34" charset="0"/>
              </a:rPr>
              <a:t>DNA kopiëren</a:t>
            </a:r>
          </a:p>
        </p:txBody>
      </p:sp>
      <p:sp>
        <p:nvSpPr>
          <p:cNvPr id="4" name="TextBox 3"/>
          <p:cNvSpPr txBox="1"/>
          <p:nvPr/>
        </p:nvSpPr>
        <p:spPr>
          <a:xfrm>
            <a:off x="1547664" y="2060848"/>
            <a:ext cx="5688632" cy="369332"/>
          </a:xfrm>
          <a:prstGeom prst="rect">
            <a:avLst/>
          </a:prstGeom>
          <a:noFill/>
        </p:spPr>
        <p:txBody>
          <a:bodyPr wrap="square" rtlCol="0">
            <a:spAutoFit/>
          </a:bodyPr>
          <a:lstStyle/>
          <a:p>
            <a:r>
              <a:rPr lang="nl-NL" dirty="0" smtClean="0">
                <a:hlinkClick r:id="rId3"/>
              </a:rPr>
              <a:t>Animatie van DNA </a:t>
            </a:r>
            <a:r>
              <a:rPr lang="nl-NL" dirty="0" err="1" smtClean="0">
                <a:hlinkClick r:id="rId3"/>
              </a:rPr>
              <a:t>kopieren</a:t>
            </a:r>
            <a:endParaRPr lang="en-US"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59632" y="1484784"/>
            <a:ext cx="6912768" cy="1200329"/>
          </a:xfrm>
          <a:prstGeom prst="rect">
            <a:avLst/>
          </a:prstGeom>
          <a:noFill/>
        </p:spPr>
        <p:txBody>
          <a:bodyPr wrap="square" rtlCol="0">
            <a:spAutoFit/>
          </a:bodyPr>
          <a:lstStyle/>
          <a:p>
            <a:r>
              <a:rPr lang="nl-NL" dirty="0" smtClean="0">
                <a:latin typeface="Calibri" pitchFamily="34" charset="0"/>
              </a:rPr>
              <a:t>Kort filmpje over kopiëren van DNA</a:t>
            </a:r>
          </a:p>
          <a:p>
            <a:endParaRPr lang="nl-NL" dirty="0" smtClean="0">
              <a:latin typeface="Calibri" pitchFamily="34" charset="0"/>
            </a:endParaRPr>
          </a:p>
          <a:p>
            <a:r>
              <a:rPr lang="en-US" dirty="0" smtClean="0">
                <a:latin typeface="Calibri" pitchFamily="34" charset="0"/>
                <a:hlinkClick r:id="rId3"/>
              </a:rPr>
              <a:t>DNA replication animation by interact Medical - YouTube</a:t>
            </a:r>
            <a:endParaRPr lang="nl-NL" dirty="0" smtClean="0">
              <a:latin typeface="Calibri" pitchFamily="34" charset="0"/>
            </a:endParaRPr>
          </a:p>
          <a:p>
            <a:endParaRPr lang="nl-NL" dirty="0">
              <a:latin typeface="Calibri" pitchFamily="34"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WKRU">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WKRU</Template>
  <TotalTime>3</TotalTime>
  <Words>340</Words>
  <Application>Microsoft Office PowerPoint</Application>
  <PresentationFormat>Diavoorstelling (4:3)</PresentationFormat>
  <Paragraphs>72</Paragraphs>
  <Slides>10</Slides>
  <Notes>9</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10</vt:i4>
      </vt:variant>
    </vt:vector>
  </HeadingPairs>
  <TitlesOfParts>
    <vt:vector size="15" baseType="lpstr">
      <vt:lpstr>Arial</vt:lpstr>
      <vt:lpstr>Calibri</vt:lpstr>
      <vt:lpstr>Times New Roman</vt:lpstr>
      <vt:lpstr>WKRU</vt:lpstr>
      <vt:lpstr>Photo Editor Photo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Mama</dc:creator>
  <cp:lastModifiedBy>Rosa Kindt</cp:lastModifiedBy>
  <cp:revision>69</cp:revision>
  <dcterms:created xsi:type="dcterms:W3CDTF">2012-01-14T08:15:48Z</dcterms:created>
  <dcterms:modified xsi:type="dcterms:W3CDTF">2017-09-11T11:27:02Z</dcterms:modified>
</cp:coreProperties>
</file>